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929" r:id="rId14"/>
    <p:sldMasterId id="2147495953" r:id="rId15"/>
    <p:sldMasterId id="2147495965" r:id="rId16"/>
  </p:sldMasterIdLst>
  <p:notesMasterIdLst>
    <p:notesMasterId r:id="rId65"/>
  </p:notesMasterIdLst>
  <p:sldIdLst>
    <p:sldId id="331" r:id="rId17"/>
    <p:sldId id="330" r:id="rId18"/>
    <p:sldId id="259" r:id="rId19"/>
    <p:sldId id="267" r:id="rId20"/>
    <p:sldId id="265" r:id="rId21"/>
    <p:sldId id="261" r:id="rId22"/>
    <p:sldId id="260" r:id="rId23"/>
    <p:sldId id="268" r:id="rId24"/>
    <p:sldId id="257" r:id="rId25"/>
    <p:sldId id="269" r:id="rId26"/>
    <p:sldId id="3951" r:id="rId27"/>
    <p:sldId id="3952" r:id="rId28"/>
    <p:sldId id="3996" r:id="rId29"/>
    <p:sldId id="3961" r:id="rId30"/>
    <p:sldId id="262" r:id="rId31"/>
    <p:sldId id="263" r:id="rId32"/>
    <p:sldId id="980" r:id="rId33"/>
    <p:sldId id="256" r:id="rId34"/>
    <p:sldId id="3809" r:id="rId35"/>
    <p:sldId id="3946" r:id="rId36"/>
    <p:sldId id="3791" r:id="rId37"/>
    <p:sldId id="3820" r:id="rId38"/>
    <p:sldId id="3821" r:id="rId39"/>
    <p:sldId id="258" r:id="rId40"/>
    <p:sldId id="266" r:id="rId41"/>
    <p:sldId id="3822" r:id="rId42"/>
    <p:sldId id="3823" r:id="rId43"/>
    <p:sldId id="3824" r:id="rId44"/>
    <p:sldId id="3825" r:id="rId45"/>
    <p:sldId id="3826" r:id="rId46"/>
    <p:sldId id="264" r:id="rId47"/>
    <p:sldId id="287" r:id="rId48"/>
    <p:sldId id="4073" r:id="rId49"/>
    <p:sldId id="4251" r:id="rId50"/>
    <p:sldId id="4252" r:id="rId51"/>
    <p:sldId id="4259" r:id="rId52"/>
    <p:sldId id="4254" r:id="rId53"/>
    <p:sldId id="4261" r:id="rId54"/>
    <p:sldId id="4256" r:id="rId55"/>
    <p:sldId id="3901" r:id="rId56"/>
    <p:sldId id="4242" r:id="rId57"/>
    <p:sldId id="4258" r:id="rId58"/>
    <p:sldId id="4232" r:id="rId59"/>
    <p:sldId id="4226" r:id="rId60"/>
    <p:sldId id="4245" r:id="rId61"/>
    <p:sldId id="4247" r:id="rId62"/>
    <p:sldId id="3990" r:id="rId63"/>
    <p:sldId id="2874"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delSld modSld delMainMaster">
      <pc:chgData name="Michael Kyryliw" userId="a160673c-e7c2-4eac-ae0d-673ec02e1fb1" providerId="ADAL" clId="{206D5E42-D2F8-47D3-A234-B8183378B357}" dt="2025-11-21T13:24:42.130" v="2" actId="20577"/>
      <pc:docMkLst>
        <pc:docMk/>
      </pc:docMkLst>
      <pc:sldChg chg="del">
        <pc:chgData name="Michael Kyryliw" userId="a160673c-e7c2-4eac-ae0d-673ec02e1fb1" providerId="ADAL" clId="{206D5E42-D2F8-47D3-A234-B8183378B357}" dt="2025-11-21T13:24:30.392" v="0" actId="47"/>
        <pc:sldMkLst>
          <pc:docMk/>
          <pc:sldMk cId="380406055" sldId="4249"/>
        </pc:sldMkLst>
      </pc:sldChg>
      <pc:sldChg chg="modSp mod">
        <pc:chgData name="Michael Kyryliw" userId="a160673c-e7c2-4eac-ae0d-673ec02e1fb1" providerId="ADAL" clId="{206D5E42-D2F8-47D3-A234-B8183378B357}" dt="2025-11-21T13:24:42.130" v="2" actId="20577"/>
        <pc:sldMkLst>
          <pc:docMk/>
          <pc:sldMk cId="2637458083" sldId="4252"/>
        </pc:sldMkLst>
        <pc:spChg chg="mod">
          <ac:chgData name="Michael Kyryliw" userId="a160673c-e7c2-4eac-ae0d-673ec02e1fb1" providerId="ADAL" clId="{206D5E42-D2F8-47D3-A234-B8183378B357}" dt="2025-11-21T13:24:42.130" v="2" actId="20577"/>
          <ac:spMkLst>
            <pc:docMk/>
            <pc:sldMk cId="2637458083" sldId="4252"/>
            <ac:spMk id="3" creationId="{76B84359-66E7-CBB4-3CAC-58129925E761}"/>
          </ac:spMkLst>
        </pc:spChg>
      </pc:sldChg>
      <pc:sldMasterChg chg="del delSldLayout">
        <pc:chgData name="Michael Kyryliw" userId="a160673c-e7c2-4eac-ae0d-673ec02e1fb1" providerId="ADAL" clId="{206D5E42-D2F8-47D3-A234-B8183378B357}" dt="2025-11-21T13:24:30.392" v="0" actId="47"/>
        <pc:sldMasterMkLst>
          <pc:docMk/>
          <pc:sldMasterMk cId="929083084" sldId="2147495941"/>
        </pc:sldMasterMkLst>
        <pc:sldLayoutChg chg="del">
          <pc:chgData name="Michael Kyryliw" userId="a160673c-e7c2-4eac-ae0d-673ec02e1fb1" providerId="ADAL" clId="{206D5E42-D2F8-47D3-A234-B8183378B357}" dt="2025-11-21T13:24:30.392" v="0" actId="47"/>
          <pc:sldLayoutMkLst>
            <pc:docMk/>
            <pc:sldMasterMk cId="929083084" sldId="2147495941"/>
            <pc:sldLayoutMk cId="1459957589" sldId="2147495942"/>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2626421814" sldId="2147495943"/>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4232486393" sldId="2147495944"/>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2991861770" sldId="2147495945"/>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645851720" sldId="2147495946"/>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2234697943" sldId="2147495947"/>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3977155883" sldId="2147495948"/>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11003544" sldId="2147495949"/>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706504531" sldId="2147495950"/>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2646771224" sldId="2147495951"/>
          </pc:sldLayoutMkLst>
        </pc:sldLayoutChg>
        <pc:sldLayoutChg chg="del">
          <pc:chgData name="Michael Kyryliw" userId="a160673c-e7c2-4eac-ae0d-673ec02e1fb1" providerId="ADAL" clId="{206D5E42-D2F8-47D3-A234-B8183378B357}" dt="2025-11-21T13:24:30.392" v="0" actId="47"/>
          <pc:sldLayoutMkLst>
            <pc:docMk/>
            <pc:sldMasterMk cId="929083084" sldId="2147495941"/>
            <pc:sldLayoutMk cId="440867176" sldId="214749595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11/21/2025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11/21/2025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11/21/2025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11/21/2025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11/21/2025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11/21/2025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11/21/2025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11/21/2025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11/21/2025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11/21/2025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11/21/2025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11/21/2025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3D92-1B32-A75A-CC8C-FA7DC5155F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F98C2-22E5-D027-8013-26DB459847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92C14-CA72-FCBB-3FA5-37B21030B0BF}"/>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3BDE33E9-A3BD-370E-C9E5-740EB4EAE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01E45-9430-3D46-7BA0-DEBB7023B593}"/>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6169895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7FB9-24AC-AFAC-2E59-6D0D792B1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C5FF6-36AE-D1CD-2A1F-90109AF416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55C2B-2AC0-749B-FA8A-451BB6297FF9}"/>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128AF332-24D0-9F58-9966-5AB260976A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C5D24-6B6A-0A71-ACFA-30C49F9AEE02}"/>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499688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186-4256-FC4A-B4EC-E26B86533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3659C-609F-AEE4-C749-2E7532CD9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F3786B-D7C1-C43B-D8FD-FF084A7119FC}"/>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F11A39C4-C3AA-3CE0-74A7-B11FD198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9739D-8FD0-C233-C47F-B3FA5F368731}"/>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9077179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4F778-FAA1-40A6-EC21-3E37EF7B4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68330-C1F6-E480-3F98-EC4058A84B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6E308-E631-34C1-351A-0711A1180B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CA2F6C-A58C-FD62-FC55-BEADF74EBDE8}"/>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6" name="Footer Placeholder 5">
            <a:extLst>
              <a:ext uri="{FF2B5EF4-FFF2-40B4-BE49-F238E27FC236}">
                <a16:creationId xmlns:a16="http://schemas.microsoft.com/office/drawing/2014/main" id="{18E58DD2-8D78-6526-E236-5C403AEFF5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BB9B56-D7ED-855D-C54B-18C166445E37}"/>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1101742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833F-D5BB-C99E-BA7E-32FE62E715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AA3595-4C8D-7DC6-5E1E-587AC60DE0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9B187-89F3-F5AB-3F87-A36A8D6136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48A01C-FF5E-159F-E78D-06DC1C427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4814F5-D351-6074-670D-71FCF20051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CFBA5-3DF6-2BA3-8654-5245E01916D1}"/>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8" name="Footer Placeholder 7">
            <a:extLst>
              <a:ext uri="{FF2B5EF4-FFF2-40B4-BE49-F238E27FC236}">
                <a16:creationId xmlns:a16="http://schemas.microsoft.com/office/drawing/2014/main" id="{18E2C998-CD35-3B15-E288-6D8FBA6F53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3A3CBD-D7EE-D828-61D5-48FEC294EE6C}"/>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664596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47747-561D-8736-2B66-718CCEFBB9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C7C5A-32CC-9617-E50B-8C68742B2F47}"/>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4" name="Footer Placeholder 3">
            <a:extLst>
              <a:ext uri="{FF2B5EF4-FFF2-40B4-BE49-F238E27FC236}">
                <a16:creationId xmlns:a16="http://schemas.microsoft.com/office/drawing/2014/main" id="{62FDF06D-AFFE-599E-335A-451ED2B14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154288-D3DE-0DBA-00EE-D8E1D565A5B3}"/>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3755797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E9558-767A-196D-5B79-52571675DDF8}"/>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3" name="Footer Placeholder 2">
            <a:extLst>
              <a:ext uri="{FF2B5EF4-FFF2-40B4-BE49-F238E27FC236}">
                <a16:creationId xmlns:a16="http://schemas.microsoft.com/office/drawing/2014/main" id="{5421BBB9-9027-175E-A330-A1BCAB0FFF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19408F-A44F-86AB-13ED-AE1D81A53845}"/>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6259942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C030-BC78-64A0-2F0B-7A715A1B4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31284C-E6EC-7022-B683-F652C4EBAD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502DD-852B-9CD6-3FC1-595131A93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7DA7E-02C4-7D54-0FFA-4C3226A2A341}"/>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6" name="Footer Placeholder 5">
            <a:extLst>
              <a:ext uri="{FF2B5EF4-FFF2-40B4-BE49-F238E27FC236}">
                <a16:creationId xmlns:a16="http://schemas.microsoft.com/office/drawing/2014/main" id="{88F0E109-F723-0A51-7D94-DCF8F9EE5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FBB6EC-C2AF-C426-F6F6-9A22701CF8D8}"/>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36492984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6AEF-35C1-2C25-6D48-AD26F62F3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AC4CD-4321-3CB4-6D5C-134237D65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8C7E9-655C-0D3F-461B-592DF0AD8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EA83F-98BD-457E-9176-0480A39E743A}"/>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6" name="Footer Placeholder 5">
            <a:extLst>
              <a:ext uri="{FF2B5EF4-FFF2-40B4-BE49-F238E27FC236}">
                <a16:creationId xmlns:a16="http://schemas.microsoft.com/office/drawing/2014/main" id="{9BF45986-B73B-F870-8F02-97E6E4277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BD304-E7CD-3364-B4C7-E6FC959460BB}"/>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956757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E42F5-4825-A44B-0B08-43F6806619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A5796-E352-9912-91D0-1AF31C8DBD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10F4D-EA4E-A100-C6B8-68C680B08CBC}"/>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1B4C123D-E0C1-E8E4-39F6-54DD8576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F04B8-A597-A578-B488-4BF682793040}"/>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2428311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337E7-3B82-5A1F-3C1A-B0064F174B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A01A06-E529-8B9A-AB12-24D65AB013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838B-7E42-01B0-7A8E-E19E91331871}"/>
              </a:ext>
            </a:extLst>
          </p:cNvPr>
          <p:cNvSpPr>
            <a:spLocks noGrp="1"/>
          </p:cNvSpPr>
          <p:nvPr>
            <p:ph type="dt" sz="half" idx="10"/>
          </p:nvPr>
        </p:nvSpPr>
        <p:spPr/>
        <p:txBody>
          <a:body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ECDFB9B2-9E6F-EFDE-CF2E-7D948F0EC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3254F-B518-B26E-FBDA-D6148890BAFE}"/>
              </a:ext>
            </a:extLst>
          </p:cNvPr>
          <p:cNvSpPr>
            <a:spLocks noGrp="1"/>
          </p:cNvSpPr>
          <p:nvPr>
            <p:ph type="sldNum" sz="quarter" idx="12"/>
          </p:nvPr>
        </p:nvSpPr>
        <p:spPr/>
        <p:txBody>
          <a:bodyPr/>
          <a:lstStyle/>
          <a:p>
            <a:fld id="{AF89149E-081B-421B-B40D-0EA910008C6F}" type="slidenum">
              <a:rPr lang="en-US" smtClean="0"/>
              <a:t>‹#›</a:t>
            </a:fld>
            <a:endParaRPr lang="en-US"/>
          </a:p>
        </p:txBody>
      </p:sp>
    </p:spTree>
    <p:extLst>
      <p:ext uri="{BB962C8B-B14F-4D97-AF65-F5344CB8AC3E}">
        <p14:creationId xmlns:p14="http://schemas.microsoft.com/office/powerpoint/2010/main" val="4015057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913271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55906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8986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1787078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09291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180021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20316528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4038064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807978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753468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11/21/2025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2279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6399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71232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89087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15316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1791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08324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2969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047011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71146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63020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0962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11/21/2025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11/21/2025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11/21/2025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11/21/2025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11/21/2025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11/21/2025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11/21/2025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11/21/2025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11/21/2025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11/21/2025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11/21/2025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11/21/2025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11/21/2025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11/21/2025</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11/21/2025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5914E-CF32-93BE-F347-9F6C396E6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106493-0028-BF6D-B48A-10A749B28E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C9662-F74D-00C6-821C-C2DE3FECA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B2289-8CD1-41C2-A514-2F862B6B4B24}" type="datetimeFigureOut">
              <a:rPr lang="en-US" smtClean="0"/>
              <a:t>11/21/2025</a:t>
            </a:fld>
            <a:endParaRPr lang="en-US"/>
          </a:p>
        </p:txBody>
      </p:sp>
      <p:sp>
        <p:nvSpPr>
          <p:cNvPr id="5" name="Footer Placeholder 4">
            <a:extLst>
              <a:ext uri="{FF2B5EF4-FFF2-40B4-BE49-F238E27FC236}">
                <a16:creationId xmlns:a16="http://schemas.microsoft.com/office/drawing/2014/main" id="{C27A1931-5C02-EC9D-FC0F-CB2F1FFA0F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3178C5-6195-A5D5-CB7D-EA8680559C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9149E-081B-421B-B40D-0EA910008C6F}" type="slidenum">
              <a:rPr lang="en-US" smtClean="0"/>
              <a:t>‹#›</a:t>
            </a:fld>
            <a:endParaRPr lang="en-US"/>
          </a:p>
        </p:txBody>
      </p:sp>
    </p:spTree>
    <p:extLst>
      <p:ext uri="{BB962C8B-B14F-4D97-AF65-F5344CB8AC3E}">
        <p14:creationId xmlns:p14="http://schemas.microsoft.com/office/powerpoint/2010/main" val="2633646515"/>
      </p:ext>
    </p:extLst>
  </p:cSld>
  <p:clrMap bg1="lt1" tx1="dk1" bg2="lt2" tx2="dk2" accent1="accent1" accent2="accent2" accent3="accent3" accent4="accent4" accent5="accent5" accent6="accent6" hlink="hlink" folHlink="folHlink"/>
  <p:sldLayoutIdLst>
    <p:sldLayoutId id="2147495930" r:id="rId1"/>
    <p:sldLayoutId id="2147495931" r:id="rId2"/>
    <p:sldLayoutId id="2147495932" r:id="rId3"/>
    <p:sldLayoutId id="2147495933" r:id="rId4"/>
    <p:sldLayoutId id="2147495934" r:id="rId5"/>
    <p:sldLayoutId id="2147495935" r:id="rId6"/>
    <p:sldLayoutId id="2147495936" r:id="rId7"/>
    <p:sldLayoutId id="2147495937" r:id="rId8"/>
    <p:sldLayoutId id="2147495938" r:id="rId9"/>
    <p:sldLayoutId id="2147495939" r:id="rId10"/>
    <p:sldLayoutId id="21474959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11/21/2025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09563546"/>
      </p:ext>
    </p:extLst>
  </p:cSld>
  <p:clrMap bg1="lt1" tx1="dk1" bg2="lt2" tx2="dk2" accent1="accent1" accent2="accent2" accent3="accent3" accent4="accent4" accent5="accent5" accent6="accent6" hlink="hlink" folHlink="folHlink"/>
  <p:sldLayoutIdLst>
    <p:sldLayoutId id="2147495954" r:id="rId1"/>
    <p:sldLayoutId id="2147495955" r:id="rId2"/>
    <p:sldLayoutId id="2147495956" r:id="rId3"/>
    <p:sldLayoutId id="2147495957" r:id="rId4"/>
    <p:sldLayoutId id="2147495958" r:id="rId5"/>
    <p:sldLayoutId id="2147495959" r:id="rId6"/>
    <p:sldLayoutId id="2147495960" r:id="rId7"/>
    <p:sldLayoutId id="2147495961" r:id="rId8"/>
    <p:sldLayoutId id="2147495962" r:id="rId9"/>
    <p:sldLayoutId id="2147495963" r:id="rId10"/>
    <p:sldLayoutId id="2147495964"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71846611"/>
      </p:ext>
    </p:extLst>
  </p:cSld>
  <p:clrMap bg1="lt1" tx1="dk1" bg2="lt2" tx2="dk2" accent1="accent1" accent2="accent2" accent3="accent3" accent4="accent4" accent5="accent5" accent6="accent6" hlink="hlink" folHlink="folHlink"/>
  <p:sldLayoutIdLst>
    <p:sldLayoutId id="2147495966" r:id="rId1"/>
    <p:sldLayoutId id="2147495967" r:id="rId2"/>
    <p:sldLayoutId id="2147495968" r:id="rId3"/>
    <p:sldLayoutId id="2147495969" r:id="rId4"/>
    <p:sldLayoutId id="2147495970" r:id="rId5"/>
    <p:sldLayoutId id="2147495971" r:id="rId6"/>
    <p:sldLayoutId id="2147495972" r:id="rId7"/>
    <p:sldLayoutId id="2147495973" r:id="rId8"/>
    <p:sldLayoutId id="2147495974" r:id="rId9"/>
    <p:sldLayoutId id="2147495975" r:id="rId10"/>
    <p:sldLayoutId id="2147495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11/21/2025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11/21/2025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11/21/2025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11/21/2025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11/21/2025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11/21/2025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11/21/2025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42.xml"/></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3.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office.com/r/he53Zz1Wnu" TargetMode="External"/><Relationship Id="rId2" Type="http://schemas.openxmlformats.org/officeDocument/2006/relationships/image" Target="../media/image72.png"/><Relationship Id="rId1" Type="http://schemas.openxmlformats.org/officeDocument/2006/relationships/slideLayout" Target="../slideLayouts/slideLayout153.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9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10.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0.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0.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4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ack and white logo&#10;&#10;AI-generated content may be incorrect.">
            <a:extLst>
              <a:ext uri="{FF2B5EF4-FFF2-40B4-BE49-F238E27FC236}">
                <a16:creationId xmlns:a16="http://schemas.microsoft.com/office/drawing/2014/main" id="{6A638F28-A273-964F-8418-AC6244342C27}"/>
              </a:ext>
            </a:extLst>
          </p:cNvPr>
          <p:cNvPicPr>
            <a:picLocks noChangeAspect="1"/>
          </p:cNvPicPr>
          <p:nvPr/>
        </p:nvPicPr>
        <p:blipFill>
          <a:blip r:embed="rId2">
            <a:extLst>
              <a:ext uri="{28A0092B-C50C-407E-A947-70E740481C1C}">
                <a14:useLocalDpi xmlns:a14="http://schemas.microsoft.com/office/drawing/2010/main" val="0"/>
              </a:ext>
            </a:extLst>
          </a:blip>
          <a:srcRect r="1" b="21157"/>
          <a:stretch>
            <a:fillRect/>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6FAB2B78-FF3A-7C09-E786-F9C56B53C36D}"/>
              </a:ext>
            </a:extLst>
          </p:cNvPr>
          <p:cNvSpPr>
            <a:spLocks noGrp="1"/>
          </p:cNvSpPr>
          <p:nvPr>
            <p:ph type="subTitle" idx="1"/>
          </p:nvPr>
        </p:nvSpPr>
        <p:spPr>
          <a:xfrm>
            <a:off x="0" y="0"/>
            <a:ext cx="7756004" cy="5875585"/>
          </a:xfrm>
        </p:spPr>
        <p:txBody>
          <a:bodyPr>
            <a:noAutofit/>
          </a:bodyPr>
          <a:lstStyle/>
          <a:p>
            <a:r>
              <a:rPr lang="en-US" sz="8800">
                <a:solidFill>
                  <a:schemeClr val="bg1"/>
                </a:solidFill>
                <a:latin typeface="Algerian" panose="04020705040A02060702" pitchFamily="82" charset="0"/>
              </a:rPr>
              <a:t>HOUSE CONCESSIONS</a:t>
            </a:r>
          </a:p>
          <a:p>
            <a:endParaRPr lang="en-US" sz="5400">
              <a:solidFill>
                <a:schemeClr val="bg1"/>
              </a:solidFill>
            </a:endParaRPr>
          </a:p>
          <a:p>
            <a:r>
              <a:rPr lang="en-US" sz="5400" b="1">
                <a:solidFill>
                  <a:schemeClr val="bg1"/>
                </a:solidFill>
              </a:rPr>
              <a:t>OPEN</a:t>
            </a:r>
            <a:r>
              <a:rPr lang="en-US" sz="5400">
                <a:solidFill>
                  <a:schemeClr val="bg1"/>
                </a:solidFill>
              </a:rPr>
              <a:t> DURING ALL HOUSE GAMES!</a:t>
            </a:r>
          </a:p>
          <a:p>
            <a:r>
              <a:rPr lang="en-US" sz="4400">
                <a:solidFill>
                  <a:schemeClr val="bg1"/>
                </a:solidFill>
              </a:rPr>
              <a:t>SNACKS / DRINKS / CANDY </a:t>
            </a:r>
          </a:p>
          <a:p>
            <a:r>
              <a:rPr lang="en-US" sz="5400">
                <a:solidFill>
                  <a:schemeClr val="bg1"/>
                </a:solidFill>
              </a:rPr>
              <a:t>EVERYTHING = $1.00</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294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Picture 4" descr="A person in armor holding a sword and shield&#10;&#10;AI-generated content may be incorrect.">
            <a:extLst>
              <a:ext uri="{FF2B5EF4-FFF2-40B4-BE49-F238E27FC236}">
                <a16:creationId xmlns:a16="http://schemas.microsoft.com/office/drawing/2014/main" id="{70493B72-2DA1-B37D-4CD3-7729B95FC975}"/>
              </a:ext>
            </a:extLst>
          </p:cNvPr>
          <p:cNvPicPr>
            <a:picLocks noChangeAspect="1"/>
          </p:cNvPicPr>
          <p:nvPr/>
        </p:nvPicPr>
        <p:blipFill>
          <a:blip r:embed="rId2"/>
          <a:srcRect l="5830" r="3261" b="23391"/>
          <a:stretch>
            <a:fillRect/>
          </a:stretch>
        </p:blipFill>
        <p:spPr>
          <a:xfrm>
            <a:off x="-3028" y="1386"/>
            <a:ext cx="12188932" cy="6856614"/>
          </a:xfrm>
          <a:prstGeom prst="rect">
            <a:avLst/>
          </a:prstGeom>
        </p:spPr>
      </p:pic>
      <p:sp>
        <p:nvSpPr>
          <p:cNvPr id="58" name="Rectangle 57">
            <a:extLst>
              <a:ext uri="{FF2B5EF4-FFF2-40B4-BE49-F238E27FC236}">
                <a16:creationId xmlns:a16="http://schemas.microsoft.com/office/drawing/2014/main" id="{0DBFCB27-760B-5FF3-72F5-581461CE1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128016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p:cNvSpPr>
            <a:spLocks noGrp="1"/>
          </p:cNvSpPr>
          <p:nvPr>
            <p:ph type="ctrTitle"/>
          </p:nvPr>
        </p:nvSpPr>
        <p:spPr>
          <a:xfrm>
            <a:off x="320039" y="175146"/>
            <a:ext cx="11613523" cy="960120"/>
          </a:xfrm>
        </p:spPr>
        <p:txBody>
          <a:bodyPr anchor="ctr">
            <a:noAutofit/>
          </a:bodyPr>
          <a:lstStyle/>
          <a:p>
            <a:r>
              <a:rPr lang="en-US" sz="6600"/>
              <a:t>SCPA HOUSE GAMES     11/21</a:t>
            </a:r>
          </a:p>
        </p:txBody>
      </p:sp>
      <p:sp>
        <p:nvSpPr>
          <p:cNvPr id="6" name="TextBox 5">
            <a:extLst>
              <a:ext uri="{FF2B5EF4-FFF2-40B4-BE49-F238E27FC236}">
                <a16:creationId xmlns:a16="http://schemas.microsoft.com/office/drawing/2014/main" id="{283EADB3-0DC8-8B9E-0F3D-A63344BDF1E3}"/>
              </a:ext>
            </a:extLst>
          </p:cNvPr>
          <p:cNvSpPr txBox="1"/>
          <p:nvPr/>
        </p:nvSpPr>
        <p:spPr>
          <a:xfrm>
            <a:off x="-1" y="1280158"/>
            <a:ext cx="3272011"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Free Throw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Corn Hole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Trivia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Chess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Karaoke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Tug of War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Dodgeball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Bean Bag Toss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Hot Wheels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Volleyball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a:ln>
                <a:noFill/>
              </a:ln>
              <a:solidFill>
                <a:prstClr val="white"/>
              </a:solidFill>
              <a:effectLst/>
              <a:uLnTx/>
              <a:uFillTx/>
              <a:latin typeface="Bierstad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TextBox 6">
            <a:extLst>
              <a:ext uri="{FF2B5EF4-FFF2-40B4-BE49-F238E27FC236}">
                <a16:creationId xmlns:a16="http://schemas.microsoft.com/office/drawing/2014/main" id="{F42AFB17-A51A-7B86-E7DE-67C3A7EF601A}"/>
              </a:ext>
            </a:extLst>
          </p:cNvPr>
          <p:cNvSpPr txBox="1"/>
          <p:nvPr/>
        </p:nvSpPr>
        <p:spPr>
          <a:xfrm>
            <a:off x="8901508" y="6139687"/>
            <a:ext cx="31399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Bierstadt"/>
                <a:ea typeface="+mn-ea"/>
                <a:cs typeface="+mn-cs"/>
              </a:rPr>
              <a:t> Prepare for </a:t>
            </a:r>
            <a:r>
              <a:rPr kumimoji="0" lang="en-US" sz="2800" b="1" i="0" u="none" strike="noStrike" kern="1200" cap="none" spc="0" normalizeH="0" baseline="0" noProof="0">
                <a:ln>
                  <a:noFill/>
                </a:ln>
                <a:solidFill>
                  <a:prstClr val="white"/>
                </a:solidFill>
                <a:effectLst/>
                <a:uLnTx/>
                <a:uFillTx/>
                <a:latin typeface="Bierstadt"/>
                <a:ea typeface="+mn-ea"/>
                <a:cs typeface="+mn-cs"/>
              </a:rPr>
              <a:t>Glory</a:t>
            </a:r>
            <a:r>
              <a:rPr kumimoji="0" lang="en-US" sz="2400" b="1" i="0" u="none" strike="noStrike" kern="1200" cap="none" spc="0" normalizeH="0" baseline="0" noProof="0">
                <a:ln>
                  <a:noFill/>
                </a:ln>
                <a:solidFill>
                  <a:prstClr val="white"/>
                </a:solidFill>
                <a:effectLst/>
                <a:uLnTx/>
                <a:uFillTx/>
                <a:latin typeface="Bierstadt"/>
                <a:ea typeface="+mn-ea"/>
                <a:cs typeface="+mn-cs"/>
              </a:rPr>
              <a:t>...</a:t>
            </a:r>
          </a:p>
        </p:txBody>
      </p:sp>
      <p:sp>
        <p:nvSpPr>
          <p:cNvPr id="3" name="TextBox 2">
            <a:extLst>
              <a:ext uri="{FF2B5EF4-FFF2-40B4-BE49-F238E27FC236}">
                <a16:creationId xmlns:a16="http://schemas.microsoft.com/office/drawing/2014/main" id="{76B84359-66E7-CBB4-3CAC-58129925E761}"/>
              </a:ext>
            </a:extLst>
          </p:cNvPr>
          <p:cNvSpPr txBox="1"/>
          <p:nvPr/>
        </p:nvSpPr>
        <p:spPr>
          <a:xfrm>
            <a:off x="2360687" y="1599647"/>
            <a:ext cx="364444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Pizza Box Relay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Musical 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Flip the Cup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Bierstadt"/>
                <a:ea typeface="+mn-ea"/>
                <a:cs typeface="+mn-cs"/>
              </a:rPr>
              <a:t>Fashion Police</a:t>
            </a:r>
          </a:p>
        </p:txBody>
      </p:sp>
      <p:sp>
        <p:nvSpPr>
          <p:cNvPr id="4" name="TextBox 3">
            <a:extLst>
              <a:ext uri="{FF2B5EF4-FFF2-40B4-BE49-F238E27FC236}">
                <a16:creationId xmlns:a16="http://schemas.microsoft.com/office/drawing/2014/main" id="{AA9C11F3-1313-21AA-CAA8-F7A900D1FF4A}"/>
              </a:ext>
            </a:extLst>
          </p:cNvPr>
          <p:cNvSpPr txBox="1"/>
          <p:nvPr/>
        </p:nvSpPr>
        <p:spPr>
          <a:xfrm>
            <a:off x="6819320" y="4823334"/>
            <a:ext cx="41643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Bierstadt"/>
                <a:ea typeface="+mn-ea"/>
                <a:cs typeface="+mn-cs"/>
              </a:rPr>
              <a:t>Show your </a:t>
            </a:r>
            <a:r>
              <a:rPr kumimoji="0" lang="en-US" sz="3200" b="1" i="0" u="none" strike="noStrike" kern="1200" cap="none" spc="0" normalizeH="0" baseline="0" noProof="0">
                <a:ln>
                  <a:noFill/>
                </a:ln>
                <a:solidFill>
                  <a:prstClr val="white"/>
                </a:solidFill>
                <a:effectLst/>
                <a:uLnTx/>
                <a:uFillTx/>
                <a:latin typeface="Bierstadt"/>
                <a:ea typeface="+mn-ea"/>
                <a:cs typeface="+mn-cs"/>
              </a:rPr>
              <a:t>Colors</a:t>
            </a:r>
            <a:r>
              <a:rPr kumimoji="0" lang="en-US" sz="3200" b="0" i="0" u="none" strike="noStrike" kern="1200" cap="none" spc="0" normalizeH="0" baseline="0" noProof="0">
                <a:ln>
                  <a:noFill/>
                </a:ln>
                <a:solidFill>
                  <a:prstClr val="white"/>
                </a:solidFill>
                <a:effectLst/>
                <a:uLnTx/>
                <a:uFillTx/>
                <a:latin typeface="Bierstadt"/>
                <a:ea typeface="+mn-ea"/>
                <a:cs typeface="+mn-cs"/>
              </a:rPr>
              <a:t>…</a:t>
            </a:r>
          </a:p>
        </p:txBody>
      </p:sp>
    </p:spTree>
    <p:extLst>
      <p:ext uri="{BB962C8B-B14F-4D97-AF65-F5344CB8AC3E}">
        <p14:creationId xmlns:p14="http://schemas.microsoft.com/office/powerpoint/2010/main" val="263745808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652B3EE-2827-CA9C-973F-6BC34CA31D32}"/>
              </a:ext>
            </a:extLst>
          </p:cNvPr>
          <p:cNvPicPr>
            <a:picLocks noGrp="1" noChangeAspect="1"/>
          </p:cNvPicPr>
          <p:nvPr>
            <p:ph idx="1"/>
          </p:nvPr>
        </p:nvPicPr>
        <p:blipFill>
          <a:blip r:embed="rId2"/>
          <a:srcRect r="-1" b="7763"/>
          <a:stretch>
            <a:fillRect/>
          </a:stretch>
        </p:blipFill>
        <p:spPr>
          <a:xfrm>
            <a:off x="-150866" y="-1674786"/>
            <a:ext cx="12188932" cy="6857990"/>
          </a:xfrm>
          <a:prstGeom prst="rect">
            <a:avLst/>
          </a:prstGeom>
        </p:spPr>
      </p:pic>
      <p:sp>
        <p:nvSpPr>
          <p:cNvPr id="12" name="Rectangle 1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0631"/>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preview">
            <a:extLst>
              <a:ext uri="{FF2B5EF4-FFF2-40B4-BE49-F238E27FC236}">
                <a16:creationId xmlns:a16="http://schemas.microsoft.com/office/drawing/2014/main" id="{E0B3BF1B-172E-8926-34D4-5AF275F0CC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5724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9821" y="4864455"/>
            <a:ext cx="9144000" cy="1655762"/>
          </a:xfrm>
        </p:spPr>
        <p:txBody>
          <a:bodyPr vert="horz" lIns="91440" tIns="45720" rIns="91440" bIns="45720" rtlCol="0" anchor="t">
            <a:normAutofit/>
          </a:bodyPr>
          <a:lstStyle/>
          <a:p>
            <a:endParaRPr lang="en-US">
              <a:latin typeface="Baskerville Old Face"/>
            </a:endParaRPr>
          </a:p>
          <a:p>
            <a:endParaRPr lang="en-US"/>
          </a:p>
        </p:txBody>
      </p:sp>
      <p:pic>
        <p:nvPicPr>
          <p:cNvPr id="5" name="Picture 4">
            <a:extLst>
              <a:ext uri="{FF2B5EF4-FFF2-40B4-BE49-F238E27FC236}">
                <a16:creationId xmlns:a16="http://schemas.microsoft.com/office/drawing/2014/main" id="{DB61747E-9683-2E7A-436A-C25BD8663A2A}"/>
              </a:ext>
            </a:extLst>
          </p:cNvPr>
          <p:cNvPicPr>
            <a:picLocks noChangeAspect="1"/>
          </p:cNvPicPr>
          <p:nvPr/>
        </p:nvPicPr>
        <p:blipFill>
          <a:blip r:embed="rId2"/>
          <a:stretch>
            <a:fillRect/>
          </a:stretch>
        </p:blipFill>
        <p:spPr>
          <a:xfrm>
            <a:off x="-5166" y="-2099"/>
            <a:ext cx="12241077" cy="6888027"/>
          </a:xfrm>
          <a:prstGeom prst="rect">
            <a:avLst/>
          </a:prstGeom>
        </p:spPr>
      </p:pic>
      <p:sp>
        <p:nvSpPr>
          <p:cNvPr id="6" name="TextBox 5">
            <a:extLst>
              <a:ext uri="{FF2B5EF4-FFF2-40B4-BE49-F238E27FC236}">
                <a16:creationId xmlns:a16="http://schemas.microsoft.com/office/drawing/2014/main" id="{63A2950B-9486-1121-56A8-993345BE4CF3}"/>
              </a:ext>
            </a:extLst>
          </p:cNvPr>
          <p:cNvSpPr txBox="1"/>
          <p:nvPr/>
        </p:nvSpPr>
        <p:spPr>
          <a:xfrm>
            <a:off x="1298114" y="488774"/>
            <a:ext cx="744044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Baskerville Old Face"/>
                <a:ea typeface="+mn-ea"/>
                <a:cs typeface="+mn-cs"/>
              </a:rPr>
              <a:t>Upperclassmen</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Baskerville Old Face"/>
                <a:ea typeface="+mn-ea"/>
                <a:cs typeface="+mn-cs"/>
              </a:rPr>
              <a:t>Focus Group Meeting</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7" name="TextBox 6">
            <a:extLst>
              <a:ext uri="{FF2B5EF4-FFF2-40B4-BE49-F238E27FC236}">
                <a16:creationId xmlns:a16="http://schemas.microsoft.com/office/drawing/2014/main" id="{A4799CC7-3404-84C7-2F5A-B882B309D6FF}"/>
              </a:ext>
            </a:extLst>
          </p:cNvPr>
          <p:cNvSpPr txBox="1"/>
          <p:nvPr/>
        </p:nvSpPr>
        <p:spPr>
          <a:xfrm>
            <a:off x="924382" y="2427766"/>
            <a:ext cx="758114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Let us know what you need to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Do you feel like there’s a gap in academic planning, leadership opportunities, or skills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Give feedback so that we can plan speakers &amp; trainings to make you ready for graduation!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Baskerville Old 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Baskerville Old Face"/>
                <a:ea typeface="+mn-ea"/>
                <a:cs typeface="+mn-cs"/>
              </a:rPr>
              <a:t>Open to Juniors &amp; Seniors!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Baskerville Old Face"/>
                <a:ea typeface="+mn-ea"/>
                <a:cs typeface="+mn-cs"/>
              </a:rPr>
              <a:t>Seating is limited, so please RSVP with the QR code or link </a:t>
            </a:r>
            <a:r>
              <a:rPr kumimoji="0" lang="en-US" sz="2400" b="0" i="0" u="none" strike="noStrike" kern="1200" cap="none" spc="0" normalizeH="0" baseline="0" noProof="0">
                <a:ln>
                  <a:noFill/>
                </a:ln>
                <a:solidFill>
                  <a:prstClr val="black"/>
                </a:solidFill>
                <a:effectLst/>
                <a:uLnTx/>
                <a:uFillTx/>
                <a:latin typeface="Baskerville Old Face"/>
                <a:ea typeface="+mn-ea"/>
                <a:cs typeface="+mn-cs"/>
                <a:hlinkClick r:id="rId3"/>
              </a:rPr>
              <a:t>HERE</a:t>
            </a:r>
            <a:r>
              <a:rPr kumimoji="0" lang="en-US" sz="2400" b="0" i="0" u="none" strike="noStrike" kern="1200" cap="none" spc="0" normalizeH="0" baseline="0" noProof="0">
                <a:ln>
                  <a:noFill/>
                </a:ln>
                <a:solidFill>
                  <a:prstClr val="black"/>
                </a:solidFill>
                <a:effectLst/>
                <a:uLnTx/>
                <a:uFillTx/>
                <a:latin typeface="Baskerville Old Face"/>
                <a:ea typeface="+mn-ea"/>
                <a:cs typeface="+mn-cs"/>
              </a:rPr>
              <a:t>!</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pic>
        <p:nvPicPr>
          <p:cNvPr id="10" name="Picture 9">
            <a:extLst>
              <a:ext uri="{FF2B5EF4-FFF2-40B4-BE49-F238E27FC236}">
                <a16:creationId xmlns:a16="http://schemas.microsoft.com/office/drawing/2014/main" id="{4C1652FA-3E8F-20F1-2070-69336267BDD8}"/>
              </a:ext>
            </a:extLst>
          </p:cNvPr>
          <p:cNvPicPr>
            <a:picLocks noChangeAspect="1"/>
          </p:cNvPicPr>
          <p:nvPr/>
        </p:nvPicPr>
        <p:blipFill>
          <a:blip r:embed="rId4"/>
          <a:stretch>
            <a:fillRect/>
          </a:stretch>
        </p:blipFill>
        <p:spPr>
          <a:xfrm rot="600000">
            <a:off x="8440934" y="928910"/>
            <a:ext cx="3022980" cy="3022980"/>
          </a:xfrm>
          <a:prstGeom prst="rect">
            <a:avLst/>
          </a:prstGeom>
        </p:spPr>
      </p:pic>
      <p:sp>
        <p:nvSpPr>
          <p:cNvPr id="12" name="TextBox 11">
            <a:extLst>
              <a:ext uri="{FF2B5EF4-FFF2-40B4-BE49-F238E27FC236}">
                <a16:creationId xmlns:a16="http://schemas.microsoft.com/office/drawing/2014/main" id="{1F42D7DB-778D-784A-CB14-A33B046F1D9B}"/>
              </a:ext>
            </a:extLst>
          </p:cNvPr>
          <p:cNvSpPr txBox="1"/>
          <p:nvPr/>
        </p:nvSpPr>
        <p:spPr>
          <a:xfrm>
            <a:off x="8505528" y="5369170"/>
            <a:ext cx="30039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askerville Old Face"/>
                <a:ea typeface="+mn-ea"/>
                <a:cs typeface="+mn-cs"/>
              </a:rPr>
              <a:t>Launched by Ms. Bowling and Raina Elysee</a:t>
            </a:r>
          </a:p>
        </p:txBody>
      </p:sp>
      <p:sp>
        <p:nvSpPr>
          <p:cNvPr id="13" name="TextBox 12">
            <a:extLst>
              <a:ext uri="{FF2B5EF4-FFF2-40B4-BE49-F238E27FC236}">
                <a16:creationId xmlns:a16="http://schemas.microsoft.com/office/drawing/2014/main" id="{3DFE95DE-BDED-1F51-247C-87BB51111269}"/>
              </a:ext>
            </a:extLst>
          </p:cNvPr>
          <p:cNvSpPr txBox="1"/>
          <p:nvPr/>
        </p:nvSpPr>
        <p:spPr>
          <a:xfrm>
            <a:off x="8273098" y="4216660"/>
            <a:ext cx="35890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Bernard MT Condensed" panose="02050806060905020404" pitchFamily="18" charset="0"/>
                <a:ea typeface="+mn-ea"/>
                <a:cs typeface="+mn-cs"/>
              </a:rPr>
              <a:t>December 3rd 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Bernard MT Condensed" panose="02050806060905020404" pitchFamily="18" charset="0"/>
                <a:ea typeface="+mn-ea"/>
                <a:cs typeface="+mn-cs"/>
              </a:rPr>
              <a:t>Room 134A</a:t>
            </a:r>
          </a:p>
        </p:txBody>
      </p:sp>
      <p:pic>
        <p:nvPicPr>
          <p:cNvPr id="4" name="Picture 3" descr="A qr code on a blue background&#10;&#10;AI-generated content may be incorrect.">
            <a:extLst>
              <a:ext uri="{FF2B5EF4-FFF2-40B4-BE49-F238E27FC236}">
                <a16:creationId xmlns:a16="http://schemas.microsoft.com/office/drawing/2014/main" id="{1C141460-44B8-8278-4AB9-C88C295929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99" y="1664286"/>
            <a:ext cx="1526959" cy="1526959"/>
          </a:xfrm>
          <a:prstGeom prst="rect">
            <a:avLst/>
          </a:prstGeom>
        </p:spPr>
      </p:pic>
    </p:spTree>
    <p:extLst>
      <p:ext uri="{BB962C8B-B14F-4D97-AF65-F5344CB8AC3E}">
        <p14:creationId xmlns:p14="http://schemas.microsoft.com/office/powerpoint/2010/main" val="4107891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BCAD1D-ED52-F6E4-E9A4-A34BA5B19E2D}"/>
              </a:ext>
            </a:extLst>
          </p:cNvPr>
          <p:cNvSpPr>
            <a:spLocks noGrp="1"/>
          </p:cNvSpPr>
          <p:nvPr>
            <p:ph type="title"/>
          </p:nvPr>
        </p:nvSpPr>
        <p:spPr/>
        <p:txBody>
          <a:bodyPr/>
          <a:lstStyle/>
          <a:p>
            <a:pPr algn="ctr"/>
            <a:r>
              <a:rPr lang="en-US"/>
              <a:t>Testing in December</a:t>
            </a:r>
          </a:p>
        </p:txBody>
      </p:sp>
      <p:sp>
        <p:nvSpPr>
          <p:cNvPr id="5" name="Content Placeholder 4">
            <a:extLst>
              <a:ext uri="{FF2B5EF4-FFF2-40B4-BE49-F238E27FC236}">
                <a16:creationId xmlns:a16="http://schemas.microsoft.com/office/drawing/2014/main" id="{9BFA4A37-38B2-0323-1F1C-D57A2586628B}"/>
              </a:ext>
            </a:extLst>
          </p:cNvPr>
          <p:cNvSpPr>
            <a:spLocks noGrp="1"/>
          </p:cNvSpPr>
          <p:nvPr>
            <p:ph sz="half" idx="1"/>
          </p:nvPr>
        </p:nvSpPr>
        <p:spPr>
          <a:xfrm>
            <a:off x="838200" y="1825625"/>
            <a:ext cx="10171176" cy="4351338"/>
          </a:xfrm>
        </p:spPr>
        <p:txBody>
          <a:bodyPr/>
          <a:lstStyle/>
          <a:p>
            <a:r>
              <a:rPr lang="en-US"/>
              <a:t>PM2 Reading and Math </a:t>
            </a:r>
            <a:r>
              <a:rPr lang="en-US" b="1">
                <a:solidFill>
                  <a:srgbClr val="FF0000"/>
                </a:solidFill>
              </a:rPr>
              <a:t>(</a:t>
            </a:r>
            <a:r>
              <a:rPr lang="en-US" b="1" i="1">
                <a:solidFill>
                  <a:srgbClr val="FF0000"/>
                </a:solidFill>
              </a:rPr>
              <a:t>Dec 2</a:t>
            </a:r>
            <a:r>
              <a:rPr lang="en-US" b="1" i="1" baseline="30000">
                <a:solidFill>
                  <a:srgbClr val="FF0000"/>
                </a:solidFill>
              </a:rPr>
              <a:t>nd</a:t>
            </a:r>
            <a:r>
              <a:rPr lang="en-US" b="1" i="1">
                <a:solidFill>
                  <a:srgbClr val="FF0000"/>
                </a:solidFill>
              </a:rPr>
              <a:t> -5</a:t>
            </a:r>
            <a:r>
              <a:rPr lang="en-US" b="1" i="1" baseline="30000">
                <a:solidFill>
                  <a:srgbClr val="FF0000"/>
                </a:solidFill>
              </a:rPr>
              <a:t>th</a:t>
            </a:r>
            <a:r>
              <a:rPr lang="en-US" b="1" i="1">
                <a:solidFill>
                  <a:srgbClr val="FF0000"/>
                </a:solidFill>
              </a:rPr>
              <a:t>)</a:t>
            </a:r>
          </a:p>
          <a:p>
            <a:pPr lvl="1"/>
            <a:r>
              <a:rPr lang="en-US"/>
              <a:t>Make-ups in January</a:t>
            </a:r>
          </a:p>
          <a:p>
            <a:r>
              <a:rPr lang="en-US"/>
              <a:t>Algebra and Geometry EOCs </a:t>
            </a:r>
            <a:r>
              <a:rPr lang="en-US" b="1">
                <a:solidFill>
                  <a:srgbClr val="FF0000"/>
                </a:solidFill>
              </a:rPr>
              <a:t>(</a:t>
            </a:r>
            <a:r>
              <a:rPr lang="en-US" b="1" i="1">
                <a:solidFill>
                  <a:srgbClr val="FF0000"/>
                </a:solidFill>
              </a:rPr>
              <a:t>Dec 10</a:t>
            </a:r>
            <a:r>
              <a:rPr lang="en-US" b="1" i="1" baseline="30000">
                <a:solidFill>
                  <a:srgbClr val="FF0000"/>
                </a:solidFill>
              </a:rPr>
              <a:t>th</a:t>
            </a:r>
            <a:r>
              <a:rPr lang="en-US" b="1" i="1">
                <a:solidFill>
                  <a:srgbClr val="FF0000"/>
                </a:solidFill>
              </a:rPr>
              <a:t>)</a:t>
            </a:r>
          </a:p>
          <a:p>
            <a:r>
              <a:rPr lang="en-US"/>
              <a:t>US History and Civics EOCs </a:t>
            </a:r>
            <a:r>
              <a:rPr lang="en-US" b="1">
                <a:solidFill>
                  <a:srgbClr val="FF0000"/>
                </a:solidFill>
              </a:rPr>
              <a:t>(</a:t>
            </a:r>
            <a:r>
              <a:rPr lang="en-US" b="1" i="1">
                <a:solidFill>
                  <a:srgbClr val="FF0000"/>
                </a:solidFill>
              </a:rPr>
              <a:t>Dec 11th) </a:t>
            </a:r>
          </a:p>
          <a:p>
            <a:r>
              <a:rPr lang="en-US"/>
              <a:t>Biology EOC </a:t>
            </a:r>
            <a:r>
              <a:rPr lang="en-US" b="1">
                <a:solidFill>
                  <a:srgbClr val="FF0000"/>
                </a:solidFill>
              </a:rPr>
              <a:t>(</a:t>
            </a:r>
            <a:r>
              <a:rPr lang="en-US" b="1" i="1">
                <a:solidFill>
                  <a:srgbClr val="FF0000"/>
                </a:solidFill>
              </a:rPr>
              <a:t>Dec 12</a:t>
            </a:r>
            <a:r>
              <a:rPr lang="en-US" b="1" i="1" baseline="30000">
                <a:solidFill>
                  <a:srgbClr val="FF0000"/>
                </a:solidFill>
              </a:rPr>
              <a:t>th</a:t>
            </a:r>
            <a:r>
              <a:rPr lang="en-US" b="1" i="1">
                <a:solidFill>
                  <a:srgbClr val="FF0000"/>
                </a:solidFill>
              </a:rPr>
              <a:t>) </a:t>
            </a:r>
          </a:p>
          <a:p>
            <a:r>
              <a:rPr lang="en-US"/>
              <a:t>Reading Retakes </a:t>
            </a:r>
            <a:r>
              <a:rPr lang="en-US" b="1" i="1">
                <a:solidFill>
                  <a:srgbClr val="FF0000"/>
                </a:solidFill>
              </a:rPr>
              <a:t>(11</a:t>
            </a:r>
            <a:r>
              <a:rPr lang="en-US" b="1" i="1" baseline="30000">
                <a:solidFill>
                  <a:srgbClr val="FF0000"/>
                </a:solidFill>
              </a:rPr>
              <a:t>th</a:t>
            </a:r>
            <a:r>
              <a:rPr lang="en-US" b="1" i="1">
                <a:solidFill>
                  <a:srgbClr val="FF0000"/>
                </a:solidFill>
              </a:rPr>
              <a:t>/12</a:t>
            </a:r>
            <a:r>
              <a:rPr lang="en-US" b="1" i="1" baseline="30000">
                <a:solidFill>
                  <a:srgbClr val="FF0000"/>
                </a:solidFill>
              </a:rPr>
              <a:t>th</a:t>
            </a:r>
            <a:r>
              <a:rPr lang="en-US" b="1" i="1">
                <a:solidFill>
                  <a:srgbClr val="FF0000"/>
                </a:solidFill>
              </a:rPr>
              <a:t> grades only Dec 12</a:t>
            </a:r>
            <a:r>
              <a:rPr lang="en-US" b="1" i="1" baseline="30000">
                <a:solidFill>
                  <a:srgbClr val="FF0000"/>
                </a:solidFill>
              </a:rPr>
              <a:t>th</a:t>
            </a:r>
            <a:r>
              <a:rPr lang="en-US" b="1" i="1">
                <a:solidFill>
                  <a:srgbClr val="FF0000"/>
                </a:solidFill>
              </a:rPr>
              <a:t>)</a:t>
            </a:r>
          </a:p>
          <a:p>
            <a:r>
              <a:rPr lang="en-US"/>
              <a:t>Classroom Finals 1</a:t>
            </a:r>
            <a:r>
              <a:rPr lang="en-US" baseline="30000"/>
              <a:t>st</a:t>
            </a:r>
            <a:r>
              <a:rPr lang="en-US"/>
              <a:t>/3</a:t>
            </a:r>
            <a:r>
              <a:rPr lang="en-US" baseline="30000"/>
              <a:t>rd</a:t>
            </a:r>
            <a:r>
              <a:rPr lang="en-US"/>
              <a:t> Periods </a:t>
            </a:r>
            <a:r>
              <a:rPr lang="en-US" b="1" i="1">
                <a:solidFill>
                  <a:srgbClr val="FF0000"/>
                </a:solidFill>
              </a:rPr>
              <a:t>(Dec 16</a:t>
            </a:r>
            <a:r>
              <a:rPr lang="en-US" b="1" i="1" baseline="30000">
                <a:solidFill>
                  <a:srgbClr val="FF0000"/>
                </a:solidFill>
              </a:rPr>
              <a:t>th</a:t>
            </a:r>
            <a:r>
              <a:rPr lang="en-US" b="1" i="1">
                <a:solidFill>
                  <a:srgbClr val="FF0000"/>
                </a:solidFill>
              </a:rPr>
              <a:t>)</a:t>
            </a:r>
          </a:p>
          <a:p>
            <a:r>
              <a:rPr lang="en-US"/>
              <a:t>Classroom Finals 2</a:t>
            </a:r>
            <a:r>
              <a:rPr lang="en-US" baseline="30000"/>
              <a:t>nd</a:t>
            </a:r>
            <a:r>
              <a:rPr lang="en-US"/>
              <a:t>/4</a:t>
            </a:r>
            <a:r>
              <a:rPr lang="en-US" baseline="30000"/>
              <a:t>th</a:t>
            </a:r>
            <a:r>
              <a:rPr lang="en-US"/>
              <a:t> Periods </a:t>
            </a:r>
            <a:r>
              <a:rPr lang="en-US" b="1" i="1">
                <a:solidFill>
                  <a:srgbClr val="FF0000"/>
                </a:solidFill>
              </a:rPr>
              <a:t>(Dec 17</a:t>
            </a:r>
            <a:r>
              <a:rPr lang="en-US" b="1" i="1" baseline="30000">
                <a:solidFill>
                  <a:srgbClr val="FF0000"/>
                </a:solidFill>
              </a:rPr>
              <a:t>th</a:t>
            </a:r>
            <a:r>
              <a:rPr lang="en-US" b="1" i="1">
                <a:solidFill>
                  <a:srgbClr val="FF0000"/>
                </a:solidFill>
              </a:rPr>
              <a:t>) </a:t>
            </a:r>
            <a:endParaRPr lang="en-US" b="1">
              <a:solidFill>
                <a:srgbClr val="FF0000"/>
              </a:solidFill>
            </a:endParaRPr>
          </a:p>
        </p:txBody>
      </p:sp>
      <p:sp>
        <p:nvSpPr>
          <p:cNvPr id="2" name="TextBox 1">
            <a:extLst>
              <a:ext uri="{FF2B5EF4-FFF2-40B4-BE49-F238E27FC236}">
                <a16:creationId xmlns:a16="http://schemas.microsoft.com/office/drawing/2014/main" id="{3D09D43E-0244-E131-8F1D-917DE0392919}"/>
              </a:ext>
            </a:extLst>
          </p:cNvPr>
          <p:cNvSpPr txBox="1"/>
          <p:nvPr/>
        </p:nvSpPr>
        <p:spPr>
          <a:xfrm>
            <a:off x="8650224" y="1947672"/>
            <a:ext cx="2157984" cy="193899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Your Testing Day and Room will be sent to your </a:t>
            </a:r>
            <a:r>
              <a:rPr kumimoji="0" lang="en-US" sz="2400" b="1" i="0" u="none" strike="noStrike" kern="1200" cap="none" spc="0" normalizeH="0" baseline="0" noProof="0" err="1">
                <a:ln>
                  <a:noFill/>
                </a:ln>
                <a:solidFill>
                  <a:prstClr val="white"/>
                </a:solidFill>
                <a:effectLst/>
                <a:uLnTx/>
                <a:uFillTx/>
                <a:latin typeface="Aptos" panose="02110004020202020204"/>
                <a:ea typeface="+mn-ea"/>
                <a:cs typeface="+mn-cs"/>
              </a:rPr>
              <a:t>Colegia</a:t>
            </a:r>
            <a:r>
              <a:rPr kumimoji="0" lang="en-US" sz="2400" b="1" i="0" u="none" strike="noStrike" kern="1200" cap="none" spc="0" normalizeH="0" baseline="0" noProof="0">
                <a:ln>
                  <a:noFill/>
                </a:ln>
                <a:solidFill>
                  <a:prstClr val="white"/>
                </a:solidFill>
                <a:effectLst/>
                <a:uLnTx/>
                <a:uFillTx/>
                <a:latin typeface="Aptos" panose="02110004020202020204"/>
                <a:ea typeface="+mn-ea"/>
                <a:cs typeface="+mn-cs"/>
              </a:rPr>
              <a:t> Email</a:t>
            </a:r>
          </a:p>
        </p:txBody>
      </p:sp>
    </p:spTree>
    <p:extLst>
      <p:ext uri="{BB962C8B-B14F-4D97-AF65-F5344CB8AC3E}">
        <p14:creationId xmlns:p14="http://schemas.microsoft.com/office/powerpoint/2010/main" val="212577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8174E-FB9A-A099-7F8E-92F97C348611}"/>
              </a:ext>
            </a:extLst>
          </p:cNvPr>
          <p:cNvPicPr>
            <a:picLocks noChangeAspect="1"/>
          </p:cNvPicPr>
          <p:nvPr/>
        </p:nvPicPr>
        <p:blipFill>
          <a:blip r:embed="rId2"/>
          <a:stretch>
            <a:fillRect/>
          </a:stretch>
        </p:blipFill>
        <p:spPr>
          <a:xfrm>
            <a:off x="964416" y="533931"/>
            <a:ext cx="1711728" cy="1711728"/>
          </a:xfrm>
          <a:prstGeom prst="rect">
            <a:avLst/>
          </a:prstGeom>
        </p:spPr>
      </p:pic>
      <p:pic>
        <p:nvPicPr>
          <p:cNvPr id="6" name="Picture 5">
            <a:extLst>
              <a:ext uri="{FF2B5EF4-FFF2-40B4-BE49-F238E27FC236}">
                <a16:creationId xmlns:a16="http://schemas.microsoft.com/office/drawing/2014/main" id="{89F8E8A3-2AD0-F54D-9C3D-58B569E483FA}"/>
              </a:ext>
            </a:extLst>
          </p:cNvPr>
          <p:cNvPicPr>
            <a:picLocks noChangeAspect="1"/>
          </p:cNvPicPr>
          <p:nvPr/>
        </p:nvPicPr>
        <p:blipFill>
          <a:blip r:embed="rId3"/>
          <a:stretch>
            <a:fillRect/>
          </a:stretch>
        </p:blipFill>
        <p:spPr>
          <a:xfrm>
            <a:off x="10096880" y="596801"/>
            <a:ext cx="1429587" cy="1557228"/>
          </a:xfrm>
          <a:prstGeom prst="rect">
            <a:avLst/>
          </a:prstGeom>
        </p:spPr>
      </p:pic>
      <p:pic>
        <p:nvPicPr>
          <p:cNvPr id="8" name="Picture 7">
            <a:extLst>
              <a:ext uri="{FF2B5EF4-FFF2-40B4-BE49-F238E27FC236}">
                <a16:creationId xmlns:a16="http://schemas.microsoft.com/office/drawing/2014/main" id="{184284FC-0C53-2F8F-12DF-1ED1DDB2B30D}"/>
              </a:ext>
            </a:extLst>
          </p:cNvPr>
          <p:cNvPicPr>
            <a:picLocks noChangeAspect="1"/>
          </p:cNvPicPr>
          <p:nvPr/>
        </p:nvPicPr>
        <p:blipFill>
          <a:blip r:embed="rId4">
            <a:alphaModFix amt="54000"/>
          </a:blip>
          <a:stretch>
            <a:fillRect/>
          </a:stretch>
        </p:blipFill>
        <p:spPr>
          <a:xfrm>
            <a:off x="5210895" y="156901"/>
            <a:ext cx="2088448" cy="2026107"/>
          </a:xfrm>
          <a:prstGeom prst="rect">
            <a:avLst/>
          </a:prstGeom>
        </p:spPr>
      </p:pic>
      <p:pic>
        <p:nvPicPr>
          <p:cNvPr id="10" name="Picture 9">
            <a:extLst>
              <a:ext uri="{FF2B5EF4-FFF2-40B4-BE49-F238E27FC236}">
                <a16:creationId xmlns:a16="http://schemas.microsoft.com/office/drawing/2014/main" id="{EBBB1DE1-A47B-AEB4-407A-4DDA8C65F499}"/>
              </a:ext>
            </a:extLst>
          </p:cNvPr>
          <p:cNvPicPr>
            <a:picLocks noChangeAspect="1"/>
          </p:cNvPicPr>
          <p:nvPr/>
        </p:nvPicPr>
        <p:blipFill>
          <a:blip r:embed="rId5"/>
          <a:stretch>
            <a:fillRect/>
          </a:stretch>
        </p:blipFill>
        <p:spPr>
          <a:xfrm>
            <a:off x="1115865" y="4300462"/>
            <a:ext cx="1560279" cy="1585044"/>
          </a:xfrm>
          <a:prstGeom prst="rect">
            <a:avLst/>
          </a:prstGeom>
        </p:spPr>
      </p:pic>
      <p:sp>
        <p:nvSpPr>
          <p:cNvPr id="11" name="TextBox 10">
            <a:extLst>
              <a:ext uri="{FF2B5EF4-FFF2-40B4-BE49-F238E27FC236}">
                <a16:creationId xmlns:a16="http://schemas.microsoft.com/office/drawing/2014/main" id="{ED22D794-BBC5-7EF2-0797-26EE385D15AF}"/>
              </a:ext>
            </a:extLst>
          </p:cNvPr>
          <p:cNvSpPr txBox="1"/>
          <p:nvPr/>
        </p:nvSpPr>
        <p:spPr>
          <a:xfrm>
            <a:off x="1109524" y="2214506"/>
            <a:ext cx="1711728" cy="646331"/>
          </a:xfrm>
          <a:prstGeom prst="rect">
            <a:avLst/>
          </a:prstGeom>
          <a:solidFill>
            <a:srgbClr val="FFFF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Zeus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486</a:t>
            </a:r>
          </a:p>
        </p:txBody>
      </p:sp>
      <p:sp>
        <p:nvSpPr>
          <p:cNvPr id="12" name="TextBox 11">
            <a:extLst>
              <a:ext uri="{FF2B5EF4-FFF2-40B4-BE49-F238E27FC236}">
                <a16:creationId xmlns:a16="http://schemas.microsoft.com/office/drawing/2014/main" id="{FC3DE80B-F767-B706-A9C3-767F5A4584E8}"/>
              </a:ext>
            </a:extLst>
          </p:cNvPr>
          <p:cNvSpPr txBox="1"/>
          <p:nvPr/>
        </p:nvSpPr>
        <p:spPr>
          <a:xfrm>
            <a:off x="5399256" y="4355508"/>
            <a:ext cx="1711728" cy="646331"/>
          </a:xfrm>
          <a:prstGeom prst="rect">
            <a:avLst/>
          </a:prstGeom>
          <a:solidFill>
            <a:srgbClr val="FF0000">
              <a:alpha val="42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Hestia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472</a:t>
            </a:r>
          </a:p>
        </p:txBody>
      </p:sp>
      <p:sp>
        <p:nvSpPr>
          <p:cNvPr id="14" name="TextBox 13">
            <a:extLst>
              <a:ext uri="{FF2B5EF4-FFF2-40B4-BE49-F238E27FC236}">
                <a16:creationId xmlns:a16="http://schemas.microsoft.com/office/drawing/2014/main" id="{B7866552-1F9B-8199-724A-E51734ED5E3C}"/>
              </a:ext>
            </a:extLst>
          </p:cNvPr>
          <p:cNvSpPr txBox="1"/>
          <p:nvPr/>
        </p:nvSpPr>
        <p:spPr>
          <a:xfrm>
            <a:off x="1109524" y="5757595"/>
            <a:ext cx="1711728" cy="646331"/>
          </a:xfrm>
          <a:prstGeom prst="rect">
            <a:avLst/>
          </a:prstGeom>
          <a:solidFill>
            <a:srgbClr val="7030A0">
              <a:alpha val="54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ritannic Bold" panose="020B0903060703020204" pitchFamily="34" charset="0"/>
                <a:ea typeface="+mn-ea"/>
                <a:cs typeface="Aldhabi" panose="020F0502020204030204" pitchFamily="2" charset="-78"/>
              </a:rPr>
              <a:t>Athena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Britannic Bold" panose="020B0903060703020204" pitchFamily="34" charset="0"/>
                <a:ea typeface="+mn-ea"/>
                <a:cs typeface="Aldhabi" panose="020F0502020204030204" pitchFamily="2" charset="-78"/>
              </a:rPr>
              <a:t>120</a:t>
            </a:r>
          </a:p>
        </p:txBody>
      </p:sp>
      <p:sp>
        <p:nvSpPr>
          <p:cNvPr id="15" name="TextBox 14">
            <a:extLst>
              <a:ext uri="{FF2B5EF4-FFF2-40B4-BE49-F238E27FC236}">
                <a16:creationId xmlns:a16="http://schemas.microsoft.com/office/drawing/2014/main" id="{F5695656-46BF-D7A8-784D-34E06C046D62}"/>
              </a:ext>
            </a:extLst>
          </p:cNvPr>
          <p:cNvSpPr txBox="1"/>
          <p:nvPr/>
        </p:nvSpPr>
        <p:spPr>
          <a:xfrm>
            <a:off x="10096880" y="2260318"/>
            <a:ext cx="1711728" cy="646331"/>
          </a:xfrm>
          <a:prstGeom prst="rect">
            <a:avLst/>
          </a:prstGeom>
          <a:solidFill>
            <a:srgbClr val="00B0F0">
              <a:alpha val="47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Poseidon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80</a:t>
            </a:r>
          </a:p>
        </p:txBody>
      </p:sp>
      <p:sp>
        <p:nvSpPr>
          <p:cNvPr id="16" name="TextBox 15">
            <a:extLst>
              <a:ext uri="{FF2B5EF4-FFF2-40B4-BE49-F238E27FC236}">
                <a16:creationId xmlns:a16="http://schemas.microsoft.com/office/drawing/2014/main" id="{D72C93C7-924E-8CC8-CC55-B1CC67A46E30}"/>
              </a:ext>
            </a:extLst>
          </p:cNvPr>
          <p:cNvSpPr txBox="1"/>
          <p:nvPr/>
        </p:nvSpPr>
        <p:spPr>
          <a:xfrm>
            <a:off x="5440642" y="1884262"/>
            <a:ext cx="1711728" cy="92333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House Point Standings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2025-2026</a:t>
            </a:r>
          </a:p>
        </p:txBody>
      </p:sp>
      <p:pic>
        <p:nvPicPr>
          <p:cNvPr id="18" name="Picture 17">
            <a:extLst>
              <a:ext uri="{FF2B5EF4-FFF2-40B4-BE49-F238E27FC236}">
                <a16:creationId xmlns:a16="http://schemas.microsoft.com/office/drawing/2014/main" id="{BB5044EF-E15C-CB67-8C98-D28D144B9731}"/>
              </a:ext>
            </a:extLst>
          </p:cNvPr>
          <p:cNvPicPr>
            <a:picLocks noChangeAspect="1"/>
          </p:cNvPicPr>
          <p:nvPr/>
        </p:nvPicPr>
        <p:blipFill>
          <a:blip r:embed="rId6"/>
          <a:stretch>
            <a:fillRect/>
          </a:stretch>
        </p:blipFill>
        <p:spPr>
          <a:xfrm>
            <a:off x="5716883" y="3015101"/>
            <a:ext cx="1076475" cy="1267002"/>
          </a:xfrm>
          <a:prstGeom prst="rect">
            <a:avLst/>
          </a:prstGeom>
        </p:spPr>
      </p:pic>
      <p:pic>
        <p:nvPicPr>
          <p:cNvPr id="20" name="Picture 19">
            <a:extLst>
              <a:ext uri="{FF2B5EF4-FFF2-40B4-BE49-F238E27FC236}">
                <a16:creationId xmlns:a16="http://schemas.microsoft.com/office/drawing/2014/main" id="{105EE7FD-40A0-2466-65B7-C81071C606BD}"/>
              </a:ext>
            </a:extLst>
          </p:cNvPr>
          <p:cNvPicPr>
            <a:picLocks noChangeAspect="1"/>
          </p:cNvPicPr>
          <p:nvPr/>
        </p:nvPicPr>
        <p:blipFill>
          <a:blip r:embed="rId7"/>
          <a:stretch>
            <a:fillRect/>
          </a:stretch>
        </p:blipFill>
        <p:spPr>
          <a:xfrm>
            <a:off x="10277208" y="4282103"/>
            <a:ext cx="1444651" cy="1423249"/>
          </a:xfrm>
          <a:prstGeom prst="rect">
            <a:avLst/>
          </a:prstGeom>
        </p:spPr>
      </p:pic>
      <p:sp>
        <p:nvSpPr>
          <p:cNvPr id="13" name="TextBox 12">
            <a:extLst>
              <a:ext uri="{FF2B5EF4-FFF2-40B4-BE49-F238E27FC236}">
                <a16:creationId xmlns:a16="http://schemas.microsoft.com/office/drawing/2014/main" id="{48112416-4031-2D80-D6FA-83EF30BB0AC2}"/>
              </a:ext>
            </a:extLst>
          </p:cNvPr>
          <p:cNvSpPr txBox="1"/>
          <p:nvPr/>
        </p:nvSpPr>
        <p:spPr>
          <a:xfrm>
            <a:off x="10220271" y="5757595"/>
            <a:ext cx="1711728" cy="646331"/>
          </a:xfrm>
          <a:prstGeom prst="rect">
            <a:avLst/>
          </a:prstGeom>
          <a:solidFill>
            <a:schemeClr val="bg1">
              <a:lumMod val="50000"/>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Ares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ritannic Bold" panose="020B0903060703020204" pitchFamily="34" charset="0"/>
                <a:ea typeface="+mn-ea"/>
                <a:cs typeface="Aldhabi" panose="020F0502020204030204" pitchFamily="2" charset="-78"/>
              </a:rPr>
              <a:t>359</a:t>
            </a:r>
          </a:p>
        </p:txBody>
      </p:sp>
      <p:grpSp>
        <p:nvGrpSpPr>
          <p:cNvPr id="36" name="Group 35">
            <a:extLst>
              <a:ext uri="{FF2B5EF4-FFF2-40B4-BE49-F238E27FC236}">
                <a16:creationId xmlns:a16="http://schemas.microsoft.com/office/drawing/2014/main" id="{7C849F18-EE76-8684-A98F-55D435BE705A}"/>
              </a:ext>
            </a:extLst>
          </p:cNvPr>
          <p:cNvGrpSpPr/>
          <p:nvPr/>
        </p:nvGrpSpPr>
        <p:grpSpPr>
          <a:xfrm>
            <a:off x="0" y="80937"/>
            <a:ext cx="12192000" cy="301125"/>
            <a:chOff x="-17732" y="80936"/>
            <a:chExt cx="9414030" cy="301125"/>
          </a:xfrm>
        </p:grpSpPr>
        <p:grpSp>
          <p:nvGrpSpPr>
            <p:cNvPr id="26" name="Group 25">
              <a:extLst>
                <a:ext uri="{FF2B5EF4-FFF2-40B4-BE49-F238E27FC236}">
                  <a16:creationId xmlns:a16="http://schemas.microsoft.com/office/drawing/2014/main" id="{3E3CB436-37A1-E63E-481A-D33401441107}"/>
                </a:ext>
              </a:extLst>
            </p:cNvPr>
            <p:cNvGrpSpPr/>
            <p:nvPr/>
          </p:nvGrpSpPr>
          <p:grpSpPr>
            <a:xfrm>
              <a:off x="-17732" y="80937"/>
              <a:ext cx="6470972" cy="301124"/>
              <a:chOff x="-17732" y="80937"/>
              <a:chExt cx="7868748" cy="543002"/>
            </a:xfrm>
          </p:grpSpPr>
          <p:pic>
            <p:nvPicPr>
              <p:cNvPr id="22" name="Picture 21">
                <a:extLst>
                  <a:ext uri="{FF2B5EF4-FFF2-40B4-BE49-F238E27FC236}">
                    <a16:creationId xmlns:a16="http://schemas.microsoft.com/office/drawing/2014/main" id="{87CFB021-8D6D-B21A-C42E-80AC58BB8319}"/>
                  </a:ext>
                </a:extLst>
              </p:cNvPr>
              <p:cNvPicPr>
                <a:picLocks noChangeAspect="1"/>
              </p:cNvPicPr>
              <p:nvPr/>
            </p:nvPicPr>
            <p:blipFill>
              <a:blip r:embed="rId8"/>
              <a:stretch>
                <a:fillRect/>
              </a:stretch>
            </p:blipFill>
            <p:spPr>
              <a:xfrm>
                <a:off x="-17732" y="80938"/>
                <a:ext cx="3934374" cy="543001"/>
              </a:xfrm>
              <a:prstGeom prst="rect">
                <a:avLst/>
              </a:prstGeom>
            </p:spPr>
          </p:pic>
          <p:pic>
            <p:nvPicPr>
              <p:cNvPr id="25" name="Picture 24">
                <a:extLst>
                  <a:ext uri="{FF2B5EF4-FFF2-40B4-BE49-F238E27FC236}">
                    <a16:creationId xmlns:a16="http://schemas.microsoft.com/office/drawing/2014/main" id="{47B0491E-029A-9D5A-E7B7-612BD7369682}"/>
                  </a:ext>
                </a:extLst>
              </p:cNvPr>
              <p:cNvPicPr>
                <a:picLocks noChangeAspect="1"/>
              </p:cNvPicPr>
              <p:nvPr/>
            </p:nvPicPr>
            <p:blipFill>
              <a:blip r:embed="rId8"/>
              <a:stretch>
                <a:fillRect/>
              </a:stretch>
            </p:blipFill>
            <p:spPr>
              <a:xfrm>
                <a:off x="3916642" y="80937"/>
                <a:ext cx="3934374" cy="543001"/>
              </a:xfrm>
              <a:prstGeom prst="rect">
                <a:avLst/>
              </a:prstGeom>
            </p:spPr>
          </p:pic>
        </p:grpSp>
        <p:grpSp>
          <p:nvGrpSpPr>
            <p:cNvPr id="33" name="Group 32">
              <a:extLst>
                <a:ext uri="{FF2B5EF4-FFF2-40B4-BE49-F238E27FC236}">
                  <a16:creationId xmlns:a16="http://schemas.microsoft.com/office/drawing/2014/main" id="{92CB409A-E9AF-0FC2-A596-B47544B72508}"/>
                </a:ext>
              </a:extLst>
            </p:cNvPr>
            <p:cNvGrpSpPr/>
            <p:nvPr/>
          </p:nvGrpSpPr>
          <p:grpSpPr>
            <a:xfrm>
              <a:off x="2925326" y="80936"/>
              <a:ext cx="6470972" cy="301124"/>
              <a:chOff x="-17732" y="80937"/>
              <a:chExt cx="7868748" cy="543002"/>
            </a:xfrm>
          </p:grpSpPr>
          <p:pic>
            <p:nvPicPr>
              <p:cNvPr id="34" name="Picture 33">
                <a:extLst>
                  <a:ext uri="{FF2B5EF4-FFF2-40B4-BE49-F238E27FC236}">
                    <a16:creationId xmlns:a16="http://schemas.microsoft.com/office/drawing/2014/main" id="{7FA1D45B-57C3-B6C2-DE8F-FB4D077DC61B}"/>
                  </a:ext>
                </a:extLst>
              </p:cNvPr>
              <p:cNvPicPr>
                <a:picLocks noChangeAspect="1"/>
              </p:cNvPicPr>
              <p:nvPr/>
            </p:nvPicPr>
            <p:blipFill>
              <a:blip r:embed="rId8"/>
              <a:stretch>
                <a:fillRect/>
              </a:stretch>
            </p:blipFill>
            <p:spPr>
              <a:xfrm>
                <a:off x="-17732" y="80938"/>
                <a:ext cx="3934374" cy="543001"/>
              </a:xfrm>
              <a:prstGeom prst="rect">
                <a:avLst/>
              </a:prstGeom>
            </p:spPr>
          </p:pic>
          <p:pic>
            <p:nvPicPr>
              <p:cNvPr id="35" name="Picture 34">
                <a:extLst>
                  <a:ext uri="{FF2B5EF4-FFF2-40B4-BE49-F238E27FC236}">
                    <a16:creationId xmlns:a16="http://schemas.microsoft.com/office/drawing/2014/main" id="{82B454F3-9451-C7DE-EDE2-290FF341A1D2}"/>
                  </a:ext>
                </a:extLst>
              </p:cNvPr>
              <p:cNvPicPr>
                <a:picLocks noChangeAspect="1"/>
              </p:cNvPicPr>
              <p:nvPr/>
            </p:nvPicPr>
            <p:blipFill>
              <a:blip r:embed="rId8"/>
              <a:stretch>
                <a:fillRect/>
              </a:stretch>
            </p:blipFill>
            <p:spPr>
              <a:xfrm>
                <a:off x="3916642" y="80937"/>
                <a:ext cx="3934374" cy="543001"/>
              </a:xfrm>
              <a:prstGeom prst="rect">
                <a:avLst/>
              </a:prstGeom>
            </p:spPr>
          </p:pic>
        </p:grpSp>
      </p:grpSp>
      <p:grpSp>
        <p:nvGrpSpPr>
          <p:cNvPr id="37" name="Group 36">
            <a:extLst>
              <a:ext uri="{FF2B5EF4-FFF2-40B4-BE49-F238E27FC236}">
                <a16:creationId xmlns:a16="http://schemas.microsoft.com/office/drawing/2014/main" id="{58B05C9A-F678-58B5-EA46-75221C6FC206}"/>
              </a:ext>
            </a:extLst>
          </p:cNvPr>
          <p:cNvGrpSpPr/>
          <p:nvPr/>
        </p:nvGrpSpPr>
        <p:grpSpPr>
          <a:xfrm>
            <a:off x="0" y="6556876"/>
            <a:ext cx="12192000" cy="301125"/>
            <a:chOff x="-17732" y="80936"/>
            <a:chExt cx="9414030" cy="301125"/>
          </a:xfrm>
        </p:grpSpPr>
        <p:grpSp>
          <p:nvGrpSpPr>
            <p:cNvPr id="38" name="Group 37">
              <a:extLst>
                <a:ext uri="{FF2B5EF4-FFF2-40B4-BE49-F238E27FC236}">
                  <a16:creationId xmlns:a16="http://schemas.microsoft.com/office/drawing/2014/main" id="{3A831F5E-3B47-F86F-FD0D-03B73018B768}"/>
                </a:ext>
              </a:extLst>
            </p:cNvPr>
            <p:cNvGrpSpPr/>
            <p:nvPr/>
          </p:nvGrpSpPr>
          <p:grpSpPr>
            <a:xfrm>
              <a:off x="-17732" y="80937"/>
              <a:ext cx="6470972" cy="301124"/>
              <a:chOff x="-17732" y="80937"/>
              <a:chExt cx="7868748" cy="543002"/>
            </a:xfrm>
          </p:grpSpPr>
          <p:pic>
            <p:nvPicPr>
              <p:cNvPr id="42" name="Picture 41">
                <a:extLst>
                  <a:ext uri="{FF2B5EF4-FFF2-40B4-BE49-F238E27FC236}">
                    <a16:creationId xmlns:a16="http://schemas.microsoft.com/office/drawing/2014/main" id="{5465A65D-1492-BD50-69F1-B15F4B17CFF9}"/>
                  </a:ext>
                </a:extLst>
              </p:cNvPr>
              <p:cNvPicPr>
                <a:picLocks noChangeAspect="1"/>
              </p:cNvPicPr>
              <p:nvPr/>
            </p:nvPicPr>
            <p:blipFill>
              <a:blip r:embed="rId8"/>
              <a:stretch>
                <a:fillRect/>
              </a:stretch>
            </p:blipFill>
            <p:spPr>
              <a:xfrm>
                <a:off x="-17732" y="80938"/>
                <a:ext cx="3934374" cy="543001"/>
              </a:xfrm>
              <a:prstGeom prst="rect">
                <a:avLst/>
              </a:prstGeom>
            </p:spPr>
          </p:pic>
          <p:pic>
            <p:nvPicPr>
              <p:cNvPr id="43" name="Picture 42">
                <a:extLst>
                  <a:ext uri="{FF2B5EF4-FFF2-40B4-BE49-F238E27FC236}">
                    <a16:creationId xmlns:a16="http://schemas.microsoft.com/office/drawing/2014/main" id="{BA9B7A52-AA6C-6567-BF0D-E2BD2A52C6C5}"/>
                  </a:ext>
                </a:extLst>
              </p:cNvPr>
              <p:cNvPicPr>
                <a:picLocks noChangeAspect="1"/>
              </p:cNvPicPr>
              <p:nvPr/>
            </p:nvPicPr>
            <p:blipFill>
              <a:blip r:embed="rId8"/>
              <a:stretch>
                <a:fillRect/>
              </a:stretch>
            </p:blipFill>
            <p:spPr>
              <a:xfrm>
                <a:off x="3916642" y="80937"/>
                <a:ext cx="3934374" cy="543001"/>
              </a:xfrm>
              <a:prstGeom prst="rect">
                <a:avLst/>
              </a:prstGeom>
            </p:spPr>
          </p:pic>
        </p:grpSp>
        <p:grpSp>
          <p:nvGrpSpPr>
            <p:cNvPr id="39" name="Group 38">
              <a:extLst>
                <a:ext uri="{FF2B5EF4-FFF2-40B4-BE49-F238E27FC236}">
                  <a16:creationId xmlns:a16="http://schemas.microsoft.com/office/drawing/2014/main" id="{FEDA3305-BC2D-80AB-122B-A62B5C219118}"/>
                </a:ext>
              </a:extLst>
            </p:cNvPr>
            <p:cNvGrpSpPr/>
            <p:nvPr/>
          </p:nvGrpSpPr>
          <p:grpSpPr>
            <a:xfrm>
              <a:off x="2925326" y="80936"/>
              <a:ext cx="6470972" cy="301124"/>
              <a:chOff x="-17732" y="80937"/>
              <a:chExt cx="7868748" cy="543002"/>
            </a:xfrm>
          </p:grpSpPr>
          <p:pic>
            <p:nvPicPr>
              <p:cNvPr id="40" name="Picture 39">
                <a:extLst>
                  <a:ext uri="{FF2B5EF4-FFF2-40B4-BE49-F238E27FC236}">
                    <a16:creationId xmlns:a16="http://schemas.microsoft.com/office/drawing/2014/main" id="{D7F1D756-AD54-F5FE-EEDC-6556416F7058}"/>
                  </a:ext>
                </a:extLst>
              </p:cNvPr>
              <p:cNvPicPr>
                <a:picLocks noChangeAspect="1"/>
              </p:cNvPicPr>
              <p:nvPr/>
            </p:nvPicPr>
            <p:blipFill>
              <a:blip r:embed="rId8"/>
              <a:stretch>
                <a:fillRect/>
              </a:stretch>
            </p:blipFill>
            <p:spPr>
              <a:xfrm>
                <a:off x="-17732" y="80938"/>
                <a:ext cx="3934374" cy="543001"/>
              </a:xfrm>
              <a:prstGeom prst="rect">
                <a:avLst/>
              </a:prstGeom>
            </p:spPr>
          </p:pic>
          <p:pic>
            <p:nvPicPr>
              <p:cNvPr id="41" name="Picture 40">
                <a:extLst>
                  <a:ext uri="{FF2B5EF4-FFF2-40B4-BE49-F238E27FC236}">
                    <a16:creationId xmlns:a16="http://schemas.microsoft.com/office/drawing/2014/main" id="{DF9F61E6-E63C-8122-83EA-F5808FA824F0}"/>
                  </a:ext>
                </a:extLst>
              </p:cNvPr>
              <p:cNvPicPr>
                <a:picLocks noChangeAspect="1"/>
              </p:cNvPicPr>
              <p:nvPr/>
            </p:nvPicPr>
            <p:blipFill>
              <a:blip r:embed="rId8"/>
              <a:stretch>
                <a:fillRect/>
              </a:stretch>
            </p:blipFill>
            <p:spPr>
              <a:xfrm>
                <a:off x="3916642" y="80937"/>
                <a:ext cx="3934374" cy="543001"/>
              </a:xfrm>
              <a:prstGeom prst="rect">
                <a:avLst/>
              </a:prstGeom>
            </p:spPr>
          </p:pic>
        </p:grpSp>
      </p:grpSp>
      <p:sp>
        <p:nvSpPr>
          <p:cNvPr id="44" name="TextBox 43">
            <a:extLst>
              <a:ext uri="{FF2B5EF4-FFF2-40B4-BE49-F238E27FC236}">
                <a16:creationId xmlns:a16="http://schemas.microsoft.com/office/drawing/2014/main" id="{049E819B-7206-FC79-C135-59808EAEAD87}"/>
              </a:ext>
            </a:extLst>
          </p:cNvPr>
          <p:cNvSpPr txBox="1"/>
          <p:nvPr/>
        </p:nvSpPr>
        <p:spPr>
          <a:xfrm>
            <a:off x="5127493" y="5398525"/>
            <a:ext cx="2171850" cy="923330"/>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Last point update came from the Food Drive</a:t>
            </a:r>
          </a:p>
        </p:txBody>
      </p:sp>
    </p:spTree>
    <p:extLst>
      <p:ext uri="{BB962C8B-B14F-4D97-AF65-F5344CB8AC3E}">
        <p14:creationId xmlns:p14="http://schemas.microsoft.com/office/powerpoint/2010/main" val="2975753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660795" y="109437"/>
            <a:ext cx="9007205" cy="1716188"/>
          </a:xfrm>
        </p:spPr>
        <p:txBody>
          <a:bodyPr>
            <a:normAutofit/>
          </a:bodyPr>
          <a:lstStyle/>
          <a:p>
            <a:br>
              <a:rPr lang="en-US" sz="4078"/>
            </a:br>
            <a:r>
              <a:rPr lang="en-US" sz="4078"/>
              <a:t>Mr. </a:t>
            </a:r>
            <a:r>
              <a:rPr lang="en-US" sz="4078" err="1"/>
              <a:t>Kyryliw’s</a:t>
            </a:r>
            <a:r>
              <a:rPr lang="en-US" sz="4078"/>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54745" y="1548861"/>
            <a:ext cx="10376460" cy="5309139"/>
          </a:xfrm>
        </p:spPr>
        <p:txBody>
          <a:bodyPr>
            <a:normAutofit lnSpcReduction="10000"/>
          </a:bodyPr>
          <a:lstStyle/>
          <a:p>
            <a:pPr marL="0" indent="0">
              <a:buNone/>
            </a:pPr>
            <a:endParaRPr lang="en-US" sz="2672" b="1">
              <a:highlight>
                <a:srgbClr val="FFFF00"/>
              </a:highlight>
            </a:endParaRPr>
          </a:p>
          <a:p>
            <a:r>
              <a:rPr lang="en-US" sz="2672" b="1">
                <a:highlight>
                  <a:srgbClr val="008000"/>
                </a:highlight>
              </a:rPr>
              <a:t>December 1</a:t>
            </a:r>
            <a:r>
              <a:rPr lang="en-US" sz="2672" b="1" baseline="30000">
                <a:highlight>
                  <a:srgbClr val="008000"/>
                </a:highlight>
              </a:rPr>
              <a:t>st</a:t>
            </a:r>
            <a:r>
              <a:rPr lang="en-US" sz="2672" b="1">
                <a:highlight>
                  <a:srgbClr val="008000"/>
                </a:highlight>
              </a:rPr>
              <a:t> Monday 4-5pm</a:t>
            </a:r>
          </a:p>
          <a:p>
            <a:r>
              <a:rPr lang="en-US" sz="2672" b="1">
                <a:highlight>
                  <a:srgbClr val="FF00FF"/>
                </a:highlight>
              </a:rPr>
              <a:t>December 2</a:t>
            </a:r>
            <a:r>
              <a:rPr lang="en-US" sz="2672" b="1" baseline="30000">
                <a:highlight>
                  <a:srgbClr val="FF00FF"/>
                </a:highlight>
              </a:rPr>
              <a:t>nd</a:t>
            </a:r>
            <a:r>
              <a:rPr lang="en-US" sz="2672" b="1">
                <a:highlight>
                  <a:srgbClr val="FF00FF"/>
                </a:highlight>
              </a:rPr>
              <a:t> Tuesday 4-5pm</a:t>
            </a:r>
          </a:p>
          <a:p>
            <a:r>
              <a:rPr lang="en-US" sz="2672" b="1">
                <a:highlight>
                  <a:srgbClr val="FF0000"/>
                </a:highlight>
              </a:rPr>
              <a:t>December 3</a:t>
            </a:r>
            <a:r>
              <a:rPr lang="en-US" sz="2672" b="1" baseline="30000">
                <a:highlight>
                  <a:srgbClr val="FF0000"/>
                </a:highlight>
              </a:rPr>
              <a:t>rd</a:t>
            </a:r>
            <a:r>
              <a:rPr lang="en-US" sz="2672" b="1">
                <a:highlight>
                  <a:srgbClr val="FF0000"/>
                </a:highlight>
              </a:rPr>
              <a:t> Wednesday 4-5pm</a:t>
            </a:r>
          </a:p>
          <a:p>
            <a:r>
              <a:rPr lang="en-US" sz="2672" b="1">
                <a:highlight>
                  <a:srgbClr val="808080"/>
                </a:highlight>
              </a:rPr>
              <a:t>December 4</a:t>
            </a:r>
            <a:r>
              <a:rPr lang="en-US" sz="2672" b="1" baseline="30000">
                <a:highlight>
                  <a:srgbClr val="808080"/>
                </a:highlight>
              </a:rPr>
              <a:t>th</a:t>
            </a:r>
            <a:r>
              <a:rPr lang="en-US" sz="2672" b="1">
                <a:highlight>
                  <a:srgbClr val="808080"/>
                </a:highlight>
              </a:rPr>
              <a:t> Thursday 4-5pm</a:t>
            </a:r>
          </a:p>
          <a:p>
            <a:r>
              <a:rPr lang="en-US" sz="2672" b="1">
                <a:highlight>
                  <a:srgbClr val="808000"/>
                </a:highlight>
              </a:rPr>
              <a:t>December 5</a:t>
            </a:r>
            <a:r>
              <a:rPr lang="en-US" sz="2672" b="1" baseline="30000">
                <a:highlight>
                  <a:srgbClr val="808000"/>
                </a:highlight>
              </a:rPr>
              <a:t>th</a:t>
            </a:r>
            <a:r>
              <a:rPr lang="en-US" sz="2672" b="1">
                <a:highlight>
                  <a:srgbClr val="808000"/>
                </a:highlight>
              </a:rPr>
              <a:t> Friday 4-5pm</a:t>
            </a:r>
          </a:p>
          <a:p>
            <a:r>
              <a:rPr lang="en-US" sz="2672" b="1">
                <a:highlight>
                  <a:srgbClr val="FFCC66"/>
                </a:highlight>
              </a:rPr>
              <a:t>December 6</a:t>
            </a:r>
            <a:r>
              <a:rPr lang="en-US" sz="2672" b="1" baseline="30000">
                <a:highlight>
                  <a:srgbClr val="FFCC66"/>
                </a:highlight>
              </a:rPr>
              <a:t>th</a:t>
            </a:r>
            <a:r>
              <a:rPr lang="en-US" sz="2672" b="1">
                <a:highlight>
                  <a:srgbClr val="FFCC66"/>
                </a:highlight>
              </a:rPr>
              <a:t> Saturday 12-2pm</a:t>
            </a:r>
          </a:p>
          <a:p>
            <a:r>
              <a:rPr lang="en-US" sz="2672" b="1">
                <a:highlight>
                  <a:srgbClr val="FFFF00"/>
                </a:highlight>
              </a:rPr>
              <a:t>December 8</a:t>
            </a:r>
            <a:r>
              <a:rPr lang="en-US" sz="2672" b="1" baseline="30000">
                <a:highlight>
                  <a:srgbClr val="FFFF00"/>
                </a:highlight>
              </a:rPr>
              <a:t>th  Monday 4-5 pm</a:t>
            </a:r>
            <a:endParaRPr lang="en-US" sz="2672" b="1">
              <a:highlight>
                <a:srgbClr val="FFFF00"/>
              </a:highlight>
            </a:endParaRPr>
          </a:p>
          <a:p>
            <a:r>
              <a:rPr lang="en-US" sz="2672" b="1">
                <a:highlight>
                  <a:srgbClr val="00FF00"/>
                </a:highlight>
              </a:rPr>
              <a:t>December 9</a:t>
            </a:r>
            <a:r>
              <a:rPr lang="en-US" sz="2672" b="1" baseline="30000">
                <a:highlight>
                  <a:srgbClr val="00FF00"/>
                </a:highlight>
              </a:rPr>
              <a:t>th Tuesday 4-5 pm</a:t>
            </a:r>
            <a:endParaRPr lang="en-US" sz="2672" b="1">
              <a:highlight>
                <a:srgbClr val="00FF00"/>
              </a:highlight>
            </a:endParaRPr>
          </a:p>
          <a:p>
            <a:r>
              <a:rPr lang="en-US" sz="2672" b="1">
                <a:highlight>
                  <a:srgbClr val="00FFFF"/>
                </a:highlight>
              </a:rPr>
              <a:t>December 10</a:t>
            </a:r>
            <a:r>
              <a:rPr lang="en-US" sz="2672" b="1" baseline="30000">
                <a:highlight>
                  <a:srgbClr val="00FFFF"/>
                </a:highlight>
              </a:rPr>
              <a:t>th</a:t>
            </a:r>
            <a:r>
              <a:rPr lang="en-US" sz="2672" b="1">
                <a:highlight>
                  <a:srgbClr val="00FFFF"/>
                </a:highlight>
              </a:rPr>
              <a:t> Wednesday 4-5pm</a:t>
            </a:r>
          </a:p>
          <a:p>
            <a:r>
              <a:rPr lang="en-US">
                <a:highlight>
                  <a:srgbClr val="008000"/>
                </a:highlight>
              </a:rPr>
              <a:t>December 11th Thursday: US History EOC- Good luck! </a:t>
            </a:r>
          </a:p>
          <a:p>
            <a:pPr marL="0" indent="0">
              <a:buNone/>
            </a:pPr>
            <a:endParaRPr lang="en-US" baseline="30000"/>
          </a:p>
          <a:p>
            <a:endParaRPr lang="en-US"/>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4876915" y="1431477"/>
            <a:ext cx="2307375" cy="1418132"/>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171220" y="5330431"/>
            <a:ext cx="3021283" cy="1418132"/>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4943844" y="2926369"/>
            <a:ext cx="4164407" cy="149906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7195967" y="1419920"/>
            <a:ext cx="2360287" cy="149906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4809530" y="4251173"/>
            <a:ext cx="2307375" cy="149906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8139268" y="-20520"/>
            <a:ext cx="1131681" cy="1066498"/>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60820" y="154963"/>
            <a:ext cx="988749" cy="740607"/>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3502733" y="4441"/>
            <a:ext cx="1500188" cy="730994"/>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9272631" y="3400755"/>
            <a:ext cx="2755492" cy="1968067"/>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5039305" y="18124"/>
            <a:ext cx="2009180" cy="728963"/>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336572" y="6472"/>
            <a:ext cx="2129730" cy="774328"/>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782175" y="-22731"/>
            <a:ext cx="2409825" cy="1068709"/>
          </a:xfrm>
          <a:prstGeom prst="rect">
            <a:avLst/>
          </a:prstGeom>
        </p:spPr>
      </p:pic>
      <p:pic>
        <p:nvPicPr>
          <p:cNvPr id="11" name="Picture 10">
            <a:extLst>
              <a:ext uri="{FF2B5EF4-FFF2-40B4-BE49-F238E27FC236}">
                <a16:creationId xmlns:a16="http://schemas.microsoft.com/office/drawing/2014/main" id="{2757DA2B-F22B-1A8E-BBE5-ED92B6AE5C17}"/>
              </a:ext>
            </a:extLst>
          </p:cNvPr>
          <p:cNvPicPr>
            <a:picLocks noChangeAspect="1"/>
          </p:cNvPicPr>
          <p:nvPr/>
        </p:nvPicPr>
        <p:blipFill>
          <a:blip r:embed="rId14"/>
          <a:stretch>
            <a:fillRect/>
          </a:stretch>
        </p:blipFill>
        <p:spPr>
          <a:xfrm>
            <a:off x="9837518" y="1489177"/>
            <a:ext cx="2409825" cy="1905000"/>
          </a:xfrm>
          <a:prstGeom prst="rect">
            <a:avLst/>
          </a:prstGeom>
        </p:spPr>
      </p:pic>
      <p:pic>
        <p:nvPicPr>
          <p:cNvPr id="17" name="Picture 16">
            <a:extLst>
              <a:ext uri="{FF2B5EF4-FFF2-40B4-BE49-F238E27FC236}">
                <a16:creationId xmlns:a16="http://schemas.microsoft.com/office/drawing/2014/main" id="{584AEFAF-F56B-6B1F-A94E-E3CD0EA66F7E}"/>
              </a:ext>
            </a:extLst>
          </p:cNvPr>
          <p:cNvPicPr>
            <a:picLocks noChangeAspect="1"/>
          </p:cNvPicPr>
          <p:nvPr/>
        </p:nvPicPr>
        <p:blipFill>
          <a:blip r:embed="rId15"/>
          <a:stretch>
            <a:fillRect/>
          </a:stretch>
        </p:blipFill>
        <p:spPr>
          <a:xfrm>
            <a:off x="8188457" y="4417471"/>
            <a:ext cx="1914525" cy="23907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213A4-C6DE-4BE9-3516-81CE914E6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7CFA26-23AC-A597-6FC4-39BF9CE788AC}"/>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BA5E640C-29C7-5231-876B-F3D50E5B58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7B7A0FF3-D2A7-8956-ED05-3D3179E3F9DB}"/>
              </a:ext>
            </a:extLst>
          </p:cNvPr>
          <p:cNvPicPr>
            <a:picLocks noChangeAspect="1"/>
          </p:cNvPicPr>
          <p:nvPr/>
        </p:nvPicPr>
        <p:blipFill>
          <a:blip r:embed="rId2"/>
          <a:stretch>
            <a:fillRect/>
          </a:stretch>
        </p:blipFill>
        <p:spPr>
          <a:xfrm>
            <a:off x="37327" y="0"/>
            <a:ext cx="12117345" cy="6858000"/>
          </a:xfrm>
          <a:prstGeom prst="rect">
            <a:avLst/>
          </a:prstGeom>
        </p:spPr>
      </p:pic>
    </p:spTree>
    <p:extLst>
      <p:ext uri="{BB962C8B-B14F-4D97-AF65-F5344CB8AC3E}">
        <p14:creationId xmlns:p14="http://schemas.microsoft.com/office/powerpoint/2010/main" val="1801620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shirt with white text&#10;&#10;AI-generated content may be incorrect">
            <a:extLst>
              <a:ext uri="{FF2B5EF4-FFF2-40B4-BE49-F238E27FC236}">
                <a16:creationId xmlns:a16="http://schemas.microsoft.com/office/drawing/2014/main" id="{E9E7095F-CA76-70B5-A16E-E6C6416A45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442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B05FC2DF-2FB6-63FA-C4EB-992DBD3FC110}"/>
              </a:ext>
            </a:extLst>
          </p:cNvPr>
          <p:cNvSpPr>
            <a:spLocks noGrp="1"/>
          </p:cNvSpPr>
          <p:nvPr>
            <p:ph type="ctrTitle"/>
          </p:nvPr>
        </p:nvSpPr>
        <p:spPr>
          <a:xfrm>
            <a:off x="685799" y="899024"/>
            <a:ext cx="3314701" cy="3914947"/>
          </a:xfrm>
        </p:spPr>
        <p:txBody>
          <a:bodyPr>
            <a:normAutofit/>
          </a:bodyPr>
          <a:lstStyle/>
          <a:p>
            <a:pPr>
              <a:lnSpc>
                <a:spcPct val="90000"/>
              </a:lnSpc>
            </a:pPr>
            <a:r>
              <a:rPr lang="en-US" sz="3400"/>
              <a:t>All Students in Grades 6-12, if you need a graphing calculator, fill out this easy application!</a:t>
            </a:r>
          </a:p>
        </p:txBody>
      </p:sp>
      <p:sp>
        <p:nvSpPr>
          <p:cNvPr id="3" name="Subtitle 2">
            <a:extLst>
              <a:ext uri="{FF2B5EF4-FFF2-40B4-BE49-F238E27FC236}">
                <a16:creationId xmlns:a16="http://schemas.microsoft.com/office/drawing/2014/main" id="{5D046945-1FA4-5C46-C902-9DFE53E2B055}"/>
              </a:ext>
            </a:extLst>
          </p:cNvPr>
          <p:cNvSpPr>
            <a:spLocks noGrp="1"/>
          </p:cNvSpPr>
          <p:nvPr>
            <p:ph type="subTitle" idx="1"/>
          </p:nvPr>
        </p:nvSpPr>
        <p:spPr>
          <a:xfrm>
            <a:off x="729624" y="4914199"/>
            <a:ext cx="2703583" cy="965440"/>
          </a:xfrm>
        </p:spPr>
        <p:txBody>
          <a:bodyPr>
            <a:normAutofit/>
          </a:bodyPr>
          <a:lstStyle/>
          <a:p>
            <a:r>
              <a:rPr lang="en-US" sz="1800"/>
              <a:t>Free to students in grades 6-12</a:t>
            </a:r>
          </a:p>
        </p:txBody>
      </p:sp>
      <p:cxnSp>
        <p:nvCxnSpPr>
          <p:cNvPr id="7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5BEE8CB-F95E-E523-34F8-F4DA67C0CA76}"/>
              </a:ext>
            </a:extLst>
          </p:cNvPr>
          <p:cNvPicPr>
            <a:picLocks noChangeAspect="1"/>
          </p:cNvPicPr>
          <p:nvPr/>
        </p:nvPicPr>
        <p:blipFill>
          <a:blip r:embed="rId2"/>
          <a:srcRect r="2" b="3223"/>
          <a:stretch>
            <a:fillRect/>
          </a:stretch>
        </p:blipFill>
        <p:spPr>
          <a:xfrm>
            <a:off x="5590948" y="723901"/>
            <a:ext cx="4248602" cy="5410200"/>
          </a:xfrm>
          <a:prstGeom prst="rect">
            <a:avLst/>
          </a:prstGeom>
        </p:spPr>
      </p:pic>
    </p:spTree>
    <p:extLst>
      <p:ext uri="{BB962C8B-B14F-4D97-AF65-F5344CB8AC3E}">
        <p14:creationId xmlns:p14="http://schemas.microsoft.com/office/powerpoint/2010/main" val="3900775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C38F-354A-D3A3-942D-E6670077A4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F9C02C-D657-4CE7-ADF0-55171A834B79}"/>
              </a:ext>
            </a:extLst>
          </p:cNvPr>
          <p:cNvSpPr>
            <a:spLocks noGrp="1"/>
          </p:cNvSpPr>
          <p:nvPr>
            <p:ph idx="1"/>
          </p:nvPr>
        </p:nvSpPr>
        <p:spPr/>
        <p:txBody>
          <a:bodyPr/>
          <a:lstStyle/>
          <a:p>
            <a:endParaRPr lang="en-US"/>
          </a:p>
        </p:txBody>
      </p:sp>
      <p:sp>
        <p:nvSpPr>
          <p:cNvPr id="4" name="AutoShape 2" descr="Image preview">
            <a:extLst>
              <a:ext uri="{FF2B5EF4-FFF2-40B4-BE49-F238E27FC236}">
                <a16:creationId xmlns:a16="http://schemas.microsoft.com/office/drawing/2014/main" id="{E9424F6D-AD48-82CB-B352-738C8D0FD1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BF9A8BA-8A00-AAB8-A23A-FA2F100717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2363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tnam Veterans of America VVA Sticker">
            <a:extLst>
              <a:ext uri="{FF2B5EF4-FFF2-40B4-BE49-F238E27FC236}">
                <a16:creationId xmlns:a16="http://schemas.microsoft.com/office/drawing/2014/main" id="{FB108CE4-410E-5B15-9E67-5A673FBBEA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227293" cy="3227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AA461D2-69DF-C4D1-ED00-68B5961D43FB}"/>
              </a:ext>
            </a:extLst>
          </p:cNvPr>
          <p:cNvSpPr txBox="1"/>
          <p:nvPr/>
        </p:nvSpPr>
        <p:spPr>
          <a:xfrm>
            <a:off x="3227292" y="1175449"/>
            <a:ext cx="896470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Aptos" panose="02110004020202020204"/>
                <a:ea typeface="+mn-ea"/>
                <a:cs typeface="+mn-cs"/>
              </a:rPr>
              <a:t>Toy Drive</a:t>
            </a:r>
          </a:p>
        </p:txBody>
      </p:sp>
      <p:sp>
        <p:nvSpPr>
          <p:cNvPr id="7" name="TextBox 6">
            <a:extLst>
              <a:ext uri="{FF2B5EF4-FFF2-40B4-BE49-F238E27FC236}">
                <a16:creationId xmlns:a16="http://schemas.microsoft.com/office/drawing/2014/main" id="{34E313A8-CB2E-7E3A-DBB3-4E0397F9B0B7}"/>
              </a:ext>
            </a:extLst>
          </p:cNvPr>
          <p:cNvSpPr txBox="1"/>
          <p:nvPr/>
        </p:nvSpPr>
        <p:spPr>
          <a:xfrm>
            <a:off x="3227291" y="613186"/>
            <a:ext cx="89647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a:ln>
                  <a:noFill/>
                </a:ln>
                <a:solidFill>
                  <a:prstClr val="black"/>
                </a:solidFill>
                <a:effectLst/>
                <a:uLnTx/>
                <a:uFillTx/>
                <a:latin typeface="Aptos" panose="02110004020202020204"/>
                <a:ea typeface="+mn-ea"/>
                <a:cs typeface="+mn-cs"/>
              </a:rPr>
              <a:t>Vietnam Veterans of America</a:t>
            </a:r>
          </a:p>
        </p:txBody>
      </p:sp>
      <p:sp>
        <p:nvSpPr>
          <p:cNvPr id="8" name="TextBox 7">
            <a:extLst>
              <a:ext uri="{FF2B5EF4-FFF2-40B4-BE49-F238E27FC236}">
                <a16:creationId xmlns:a16="http://schemas.microsoft.com/office/drawing/2014/main" id="{698744EC-72EC-4642-9397-A0D81101A8CA}"/>
              </a:ext>
            </a:extLst>
          </p:cNvPr>
          <p:cNvSpPr txBox="1"/>
          <p:nvPr/>
        </p:nvSpPr>
        <p:spPr>
          <a:xfrm>
            <a:off x="3227291" y="2621999"/>
            <a:ext cx="89647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October 1, 2025 - December 1, 2025</a:t>
            </a:r>
          </a:p>
        </p:txBody>
      </p:sp>
      <p:pic>
        <p:nvPicPr>
          <p:cNvPr id="12" name="Picture 11">
            <a:extLst>
              <a:ext uri="{FF2B5EF4-FFF2-40B4-BE49-F238E27FC236}">
                <a16:creationId xmlns:a16="http://schemas.microsoft.com/office/drawing/2014/main" id="{2F04ADD3-3E74-C62A-F3EA-8242843D8C9E}"/>
              </a:ext>
            </a:extLst>
          </p:cNvPr>
          <p:cNvPicPr>
            <a:picLocks noChangeAspect="1"/>
          </p:cNvPicPr>
          <p:nvPr/>
        </p:nvPicPr>
        <p:blipFill>
          <a:blip r:embed="rId3"/>
          <a:stretch>
            <a:fillRect/>
          </a:stretch>
        </p:blipFill>
        <p:spPr>
          <a:xfrm>
            <a:off x="6998578" y="3268330"/>
            <a:ext cx="5193422" cy="3462281"/>
          </a:xfrm>
          <a:prstGeom prst="rect">
            <a:avLst/>
          </a:prstGeom>
        </p:spPr>
      </p:pic>
      <p:sp>
        <p:nvSpPr>
          <p:cNvPr id="13" name="TextBox 12">
            <a:extLst>
              <a:ext uri="{FF2B5EF4-FFF2-40B4-BE49-F238E27FC236}">
                <a16:creationId xmlns:a16="http://schemas.microsoft.com/office/drawing/2014/main" id="{FC8301DF-4041-5C93-D1F0-F2AE4AE7432F}"/>
              </a:ext>
            </a:extLst>
          </p:cNvPr>
          <p:cNvSpPr txBox="1"/>
          <p:nvPr/>
        </p:nvSpPr>
        <p:spPr>
          <a:xfrm>
            <a:off x="570156" y="3126891"/>
            <a:ext cx="7704930" cy="34470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You can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The SCA &amp; SCPA community is supporting a local 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veteran organization through their holiday toy drive.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Bring a new unwrapped toy and deposit it in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House’s box in Building C, in front of room #175.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House points will be awarded for 1</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2</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and 3</a:t>
            </a:r>
            <a:r>
              <a:rPr kumimoji="0" lang="en-US" sz="2400" b="0" i="0" u="none" strike="noStrike" kern="1200" cap="none" spc="0" normalizeH="0" baseline="30000" noProof="0">
                <a:ln>
                  <a:noFill/>
                </a:ln>
                <a:solidFill>
                  <a:prstClr val="black"/>
                </a:solidFill>
                <a:effectLst/>
                <a:uLnTx/>
                <a:uFillTx/>
                <a:latin typeface="Aptos" panose="02110004020202020204"/>
                <a:ea typeface="+mn-ea"/>
                <a:cs typeface="+mn-cs"/>
              </a:rPr>
              <a:t>rd</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place.</a:t>
            </a:r>
          </a:p>
        </p:txBody>
      </p:sp>
      <p:sp>
        <p:nvSpPr>
          <p:cNvPr id="2" name="TextBox 1">
            <a:extLst>
              <a:ext uri="{FF2B5EF4-FFF2-40B4-BE49-F238E27FC236}">
                <a16:creationId xmlns:a16="http://schemas.microsoft.com/office/drawing/2014/main" id="{BD61E2CC-FAF0-79FA-31C8-61B48BDCB1D5}"/>
              </a:ext>
            </a:extLst>
          </p:cNvPr>
          <p:cNvSpPr txBox="1"/>
          <p:nvPr/>
        </p:nvSpPr>
        <p:spPr>
          <a:xfrm>
            <a:off x="2404872" y="-2367"/>
            <a:ext cx="9787126" cy="738664"/>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mn-cs"/>
              </a:rPr>
              <a:t>Current House donations: 11-18-2025 @ 8:00 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ptos" panose="02110004020202020204"/>
                <a:ea typeface="+mn-ea"/>
                <a:cs typeface="+mn-cs"/>
              </a:rPr>
              <a:t>Ares 17               Athena 0               Hestia 21               Poseidon 9               Zeus 23</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707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a cave&#10;&#10;Description automatically generated">
            <a:extLst>
              <a:ext uri="{FF2B5EF4-FFF2-40B4-BE49-F238E27FC236}">
                <a16:creationId xmlns:a16="http://schemas.microsoft.com/office/drawing/2014/main" id="{461681DA-3CF9-8F56-1666-50891465CA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36" r="8209"/>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4" name="TextBox 3">
            <a:extLst>
              <a:ext uri="{FF2B5EF4-FFF2-40B4-BE49-F238E27FC236}">
                <a16:creationId xmlns:a16="http://schemas.microsoft.com/office/drawing/2014/main" id="{703DE299-E184-482C-00B0-5A2B42526A71}"/>
              </a:ext>
            </a:extLst>
          </p:cNvPr>
          <p:cNvSpPr txBox="1"/>
          <p:nvPr/>
        </p:nvSpPr>
        <p:spPr>
          <a:xfrm>
            <a:off x="332509" y="130642"/>
            <a:ext cx="3228109" cy="66171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72C4">
                    <a:lumMod val="75000"/>
                  </a:srgbClr>
                </a:solidFill>
                <a:effectLst/>
                <a:uLnTx/>
                <a:uFillTx/>
                <a:latin typeface="Algerian" panose="04020705040A02060702" pitchFamily="82" charset="0"/>
                <a:ea typeface="+mn-ea"/>
                <a:cs typeface="+mn-cs"/>
              </a:rPr>
              <a:t>OH GRACIOUS!</a:t>
            </a:r>
            <a:endParaRPr kumimoji="0" lang="en-US" sz="3200" b="0" i="0" u="none" strike="noStrike" kern="1200" cap="none" spc="0" normalizeH="0" baseline="0" noProof="0">
              <a:ln>
                <a:noFill/>
              </a:ln>
              <a:solidFill>
                <a:srgbClr val="4472C4">
                  <a:lumMod val="75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472C4">
                    <a:lumMod val="75000"/>
                  </a:srgbClr>
                </a:solidFill>
                <a:effectLst/>
                <a:uLnTx/>
                <a:uFillTx/>
                <a:latin typeface="Algerian" panose="04020705040A02060702" pitchFamily="82" charset="0"/>
                <a:ea typeface="+mn-ea"/>
                <a:cs typeface="+mn-cs"/>
              </a:rPr>
              <a:t>WHAT A WEARY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lumMod val="60000"/>
                  <a:lumOff val="40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B9BD5">
                    <a:lumMod val="60000"/>
                    <a:lumOff val="40000"/>
                  </a:srgbClr>
                </a:solidFill>
                <a:effectLst/>
                <a:uLnTx/>
                <a:uFillTx/>
                <a:latin typeface="Algerian" panose="04020705040A02060702" pitchFamily="82" charset="0"/>
                <a:ea typeface="+mn-ea"/>
                <a:cs typeface="+mn-cs"/>
              </a:rPr>
              <a:t>D&amp;D CLUB CANCELED THIS WEEK for Thanksgiving Break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472C4">
                  <a:lumMod val="60000"/>
                  <a:lumOff val="40000"/>
                </a:srgbClr>
              </a:solidFill>
              <a:effectLst/>
              <a:uLnTx/>
              <a:uFillTx/>
              <a:latin typeface="Algerian" panose="04020705040A02060702" pitchFamily="8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75000"/>
                  </a:srgbClr>
                </a:solidFill>
                <a:effectLst/>
                <a:uLnTx/>
                <a:uFillTx/>
                <a:latin typeface="Algerian" panose="04020705040A02060702" pitchFamily="82" charset="0"/>
                <a:ea typeface="+mn-ea"/>
                <a:cs typeface="+mn-cs"/>
              </a:rPr>
              <a:t>Your Party gets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75000"/>
                  </a:srgbClr>
                </a:solidFill>
                <a:effectLst/>
                <a:uLnTx/>
                <a:uFillTx/>
                <a:latin typeface="Algerian" panose="04020705040A02060702" pitchFamily="82" charset="0"/>
                <a:ea typeface="+mn-ea"/>
                <a:cs typeface="+mn-cs"/>
              </a:rPr>
              <a:t>Long Rest</a:t>
            </a:r>
          </a:p>
        </p:txBody>
      </p:sp>
    </p:spTree>
    <p:extLst>
      <p:ext uri="{BB962C8B-B14F-4D97-AF65-F5344CB8AC3E}">
        <p14:creationId xmlns:p14="http://schemas.microsoft.com/office/powerpoint/2010/main" val="2856882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solidFill>
                  <a:schemeClr val="bg1"/>
                </a:solidFill>
              </a:rPr>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92500" lnSpcReduction="20000"/>
          </a:bodyPr>
          <a:lstStyle/>
          <a:p>
            <a:r>
              <a:rPr lang="en-US" sz="1500" u="sng">
                <a:solidFill>
                  <a:schemeClr val="bg1"/>
                </a:solidFill>
              </a:rPr>
              <a:t>Monday</a:t>
            </a:r>
          </a:p>
          <a:p>
            <a:r>
              <a:rPr lang="en-US" sz="1500">
                <a:solidFill>
                  <a:schemeClr val="bg1"/>
                </a:solidFill>
              </a:rPr>
              <a:t>Chorus (High School)- afterschool from 4-5:30		 </a:t>
            </a:r>
          </a:p>
          <a:p>
            <a:r>
              <a:rPr lang="en-US" sz="1500">
                <a:solidFill>
                  <a:schemeClr val="bg1"/>
                </a:solidFill>
              </a:rPr>
              <a:t>Neurons and Newtons- at lunch, in 243B</a:t>
            </a:r>
          </a:p>
          <a:p>
            <a:r>
              <a:rPr lang="en-US" sz="1500">
                <a:solidFill>
                  <a:schemeClr val="bg1"/>
                </a:solidFill>
              </a:rPr>
              <a:t>Dungeons and Dragons- afterschool, in 175c, from 3:50-5:15</a:t>
            </a:r>
          </a:p>
          <a:p>
            <a:r>
              <a:rPr lang="en-US" altLang="en-US" sz="1500">
                <a:solidFill>
                  <a:schemeClr val="bg1"/>
                </a:solidFill>
                <a:latin typeface="Aptos" panose="020B0004020202020204" pitchFamily="34" charset="0"/>
              </a:rPr>
              <a:t>Disney Channel Club- at lunch, in 249B </a:t>
            </a:r>
            <a:endParaRPr lang="en-US" sz="1500">
              <a:solidFill>
                <a:schemeClr val="bg1"/>
              </a:solidFill>
            </a:endParaRPr>
          </a:p>
          <a:p>
            <a:r>
              <a:rPr lang="en-US" sz="1500">
                <a:solidFill>
                  <a:schemeClr val="bg1"/>
                </a:solidFill>
              </a:rPr>
              <a:t>Library- at lunch, in 232A</a:t>
            </a:r>
          </a:p>
          <a:p>
            <a:r>
              <a:rPr lang="en-US" sz="1500" u="sng">
                <a:solidFill>
                  <a:schemeClr val="bg1"/>
                </a:solidFill>
              </a:rPr>
              <a:t>Tuesday</a:t>
            </a:r>
          </a:p>
          <a:p>
            <a:r>
              <a:rPr lang="en-US" sz="1500">
                <a:solidFill>
                  <a:schemeClr val="bg1"/>
                </a:solidFill>
              </a:rPr>
              <a:t>K-Pop- at lunch, in 230A</a:t>
            </a:r>
          </a:p>
          <a:p>
            <a:r>
              <a:rPr lang="en-US" sz="1500">
                <a:solidFill>
                  <a:schemeClr val="bg1"/>
                </a:solidFill>
              </a:rPr>
              <a:t>Chess Club- at lunch, in 134</a:t>
            </a:r>
          </a:p>
          <a:p>
            <a:r>
              <a:rPr lang="en-US" sz="1500">
                <a:solidFill>
                  <a:schemeClr val="bg1"/>
                </a:solidFill>
              </a:rPr>
              <a:t>Drama- afterschool in 167c, 4-5pm</a:t>
            </a:r>
          </a:p>
          <a:p>
            <a:r>
              <a:rPr lang="en-US" sz="1500">
                <a:solidFill>
                  <a:schemeClr val="bg1"/>
                </a:solidFill>
              </a:rPr>
              <a:t>Gaming Club- afterschool, from 3:45-5pm in 276c</a:t>
            </a:r>
          </a:p>
          <a:p>
            <a:r>
              <a:rPr lang="en-US" sz="1500">
                <a:solidFill>
                  <a:schemeClr val="bg1"/>
                </a:solidFill>
              </a:rPr>
              <a:t>Guitar Club- afterschool, from 4-5pm in 169c</a:t>
            </a:r>
          </a:p>
          <a:p>
            <a:r>
              <a:rPr lang="en-US" sz="1500">
                <a:solidFill>
                  <a:schemeClr val="bg1"/>
                </a:solidFill>
              </a:rPr>
              <a:t>Salsa and Bachata- at lunch, 136A</a:t>
            </a:r>
          </a:p>
          <a:p>
            <a:r>
              <a:rPr lang="en-US" sz="1500">
                <a:solidFill>
                  <a:schemeClr val="bg1"/>
                </a:solidFill>
              </a:rPr>
              <a:t>Library- at lunch, in 232A</a:t>
            </a:r>
          </a:p>
          <a:p>
            <a:r>
              <a:rPr lang="en-US" sz="1500" u="sng">
                <a:solidFill>
                  <a:schemeClr val="bg1"/>
                </a:solidFill>
              </a:rPr>
              <a:t>Wednesday</a:t>
            </a:r>
          </a:p>
          <a:p>
            <a:r>
              <a:rPr lang="en-US" sz="1500">
                <a:solidFill>
                  <a:schemeClr val="bg1"/>
                </a:solidFill>
              </a:rPr>
              <a:t>SGA- Afterschool at 4pm</a:t>
            </a:r>
          </a:p>
          <a:p>
            <a:r>
              <a:rPr lang="en-US" sz="1500">
                <a:solidFill>
                  <a:schemeClr val="bg1"/>
                </a:solidFill>
              </a:rPr>
              <a:t>First Priority- at lunch in the gym</a:t>
            </a:r>
          </a:p>
          <a:p>
            <a:r>
              <a:rPr lang="en-US" sz="1500">
                <a:solidFill>
                  <a:schemeClr val="bg1"/>
                </a:solidFill>
              </a:rPr>
              <a:t>Crochet Club- afterschool from 3:45-5:25, in 235A</a:t>
            </a:r>
          </a:p>
          <a:p>
            <a:r>
              <a:rPr lang="en-US" sz="1500">
                <a:solidFill>
                  <a:schemeClr val="bg1"/>
                </a:solidFill>
              </a:rPr>
              <a:t>Odyssey of the Mind- at lunch, in 276C</a:t>
            </a:r>
          </a:p>
          <a:p>
            <a:r>
              <a:rPr lang="en-US" sz="1500">
                <a:solidFill>
                  <a:schemeClr val="bg1"/>
                </a:solidFill>
              </a:rPr>
              <a:t>Arts and Crafts Club- at lunch, in 234A</a:t>
            </a:r>
          </a:p>
          <a:p>
            <a:r>
              <a:rPr lang="en-US" sz="1500">
                <a:solidFill>
                  <a:schemeClr val="bg1"/>
                </a:solidFill>
              </a:rPr>
              <a:t>Debate Club-  at lunch, in 129A</a:t>
            </a:r>
          </a:p>
          <a:p>
            <a:r>
              <a:rPr lang="en-US" sz="1500">
                <a:solidFill>
                  <a:schemeClr val="bg1"/>
                </a:solidFill>
              </a:rPr>
              <a:t>K-Pop Dances- at lunch, in 268C</a:t>
            </a:r>
          </a:p>
          <a:p>
            <a:r>
              <a:rPr lang="en-US" sz="1500">
                <a:solidFill>
                  <a:schemeClr val="bg1"/>
                </a:solidFill>
              </a:rPr>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92500" lnSpcReduction="20000"/>
          </a:bodyPr>
          <a:lstStyle/>
          <a:p>
            <a:r>
              <a:rPr lang="en-US" sz="1900" u="sng">
                <a:solidFill>
                  <a:schemeClr val="bg1"/>
                </a:solidFill>
              </a:rPr>
              <a:t>Thursday</a:t>
            </a:r>
          </a:p>
          <a:p>
            <a:r>
              <a:rPr lang="en-US" sz="1900">
                <a:solidFill>
                  <a:schemeClr val="bg1"/>
                </a:solidFill>
              </a:rPr>
              <a:t>Artists for a Cause- at lunch, in 268c</a:t>
            </a:r>
          </a:p>
          <a:p>
            <a:r>
              <a:rPr lang="en-US" sz="1900">
                <a:solidFill>
                  <a:schemeClr val="bg1"/>
                </a:solidFill>
              </a:rPr>
              <a:t>Future Builders of America- at lunch in 175c</a:t>
            </a:r>
          </a:p>
          <a:p>
            <a:r>
              <a:rPr lang="en-US" sz="1900">
                <a:solidFill>
                  <a:schemeClr val="bg1"/>
                </a:solidFill>
              </a:rPr>
              <a:t>Prom Committee/Planning- 276A at lunch </a:t>
            </a:r>
          </a:p>
          <a:p>
            <a:r>
              <a:rPr lang="en-US" sz="1900">
                <a:solidFill>
                  <a:schemeClr val="bg1"/>
                </a:solidFill>
              </a:rPr>
              <a:t>Computer Science Club- at lunch and afterschool, in 128A</a:t>
            </a:r>
          </a:p>
          <a:p>
            <a:r>
              <a:rPr lang="en-US" sz="1900">
                <a:solidFill>
                  <a:schemeClr val="bg1"/>
                </a:solidFill>
              </a:rPr>
              <a:t>Salsa and Bachata- at lunch, 136A</a:t>
            </a:r>
          </a:p>
          <a:p>
            <a:r>
              <a:rPr lang="en-US" sz="1900">
                <a:solidFill>
                  <a:schemeClr val="bg1"/>
                </a:solidFill>
              </a:rPr>
              <a:t>Library- at lunch, in 232A</a:t>
            </a:r>
          </a:p>
          <a:p>
            <a:r>
              <a:rPr lang="en-US" sz="1900" u="sng">
                <a:solidFill>
                  <a:schemeClr val="bg1"/>
                </a:solidFill>
              </a:rPr>
              <a:t>Friday</a:t>
            </a:r>
          </a:p>
          <a:p>
            <a:r>
              <a:rPr lang="en-US" sz="1900">
                <a:solidFill>
                  <a:schemeClr val="bg1"/>
                </a:solidFill>
              </a:rPr>
              <a:t>Movie Club- at lunch, in 134A</a:t>
            </a:r>
          </a:p>
          <a:p>
            <a:r>
              <a:rPr lang="en-US" sz="1900">
                <a:solidFill>
                  <a:schemeClr val="bg1"/>
                </a:solidFill>
              </a:rPr>
              <a:t>Gay-Straight Alliance- at lunch, in 169c</a:t>
            </a:r>
          </a:p>
          <a:p>
            <a:r>
              <a:rPr lang="en-US" altLang="en-US" sz="1900">
                <a:solidFill>
                  <a:schemeClr val="bg1"/>
                </a:solidFill>
                <a:latin typeface="Aptos" panose="020B0004020202020204" pitchFamily="34" charset="0"/>
              </a:rPr>
              <a:t>Middle School Science Olympiad at lunch, in 245B </a:t>
            </a:r>
          </a:p>
          <a:p>
            <a:r>
              <a:rPr lang="en-US" altLang="en-US" sz="1900">
                <a:solidFill>
                  <a:schemeClr val="bg1"/>
                </a:solidFill>
                <a:latin typeface="Aptos" panose="020B0004020202020204" pitchFamily="34" charset="0"/>
              </a:rPr>
              <a:t>Disney Channel Club- at lunch, in 249B </a:t>
            </a:r>
          </a:p>
          <a:p>
            <a:r>
              <a:rPr lang="en-US" altLang="en-US" sz="1900">
                <a:solidFill>
                  <a:schemeClr val="bg1"/>
                </a:solidFill>
                <a:latin typeface="Aptos" panose="020B0004020202020204" pitchFamily="34" charset="0"/>
              </a:rPr>
              <a:t>Astronomy Club- at lunch, in 247B</a:t>
            </a:r>
          </a:p>
          <a:p>
            <a:r>
              <a:rPr lang="en-US" sz="1900">
                <a:solidFill>
                  <a:schemeClr val="bg1"/>
                </a:solidFill>
              </a:rPr>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onnsiteX0" fmla="*/ 0 w 8229600"/>
              <a:gd name="connsiteY0" fmla="*/ 0 h 18288"/>
              <a:gd name="connsiteX1" fmla="*/ 237206 w 8229600"/>
              <a:gd name="connsiteY1" fmla="*/ 0 h 18288"/>
              <a:gd name="connsiteX2" fmla="*/ 885892 w 8229600"/>
              <a:gd name="connsiteY2" fmla="*/ 0 h 18288"/>
              <a:gd name="connsiteX3" fmla="*/ 1369986 w 8229600"/>
              <a:gd name="connsiteY3" fmla="*/ 0 h 18288"/>
              <a:gd name="connsiteX4" fmla="*/ 1607192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872752 w 8229600"/>
              <a:gd name="connsiteY8" fmla="*/ 0 h 18288"/>
              <a:gd name="connsiteX9" fmla="*/ 4109958 w 8229600"/>
              <a:gd name="connsiteY9" fmla="*/ 0 h 18288"/>
              <a:gd name="connsiteX10" fmla="*/ 4594053 w 8229600"/>
              <a:gd name="connsiteY10" fmla="*/ 0 h 18288"/>
              <a:gd name="connsiteX11" fmla="*/ 4995851 w 8229600"/>
              <a:gd name="connsiteY11" fmla="*/ 0 h 18288"/>
              <a:gd name="connsiteX12" fmla="*/ 5233057 w 8229600"/>
              <a:gd name="connsiteY12" fmla="*/ 0 h 18288"/>
              <a:gd name="connsiteX13" fmla="*/ 5881743 w 8229600"/>
              <a:gd name="connsiteY13" fmla="*/ 0 h 18288"/>
              <a:gd name="connsiteX14" fmla="*/ 6118949 w 8229600"/>
              <a:gd name="connsiteY14" fmla="*/ 0 h 18288"/>
              <a:gd name="connsiteX15" fmla="*/ 6356155 w 8229600"/>
              <a:gd name="connsiteY15" fmla="*/ 0 h 18288"/>
              <a:gd name="connsiteX16" fmla="*/ 6757953 w 8229600"/>
              <a:gd name="connsiteY16" fmla="*/ 0 h 18288"/>
              <a:gd name="connsiteX17" fmla="*/ 7242048 w 8229600"/>
              <a:gd name="connsiteY17" fmla="*/ 0 h 18288"/>
              <a:gd name="connsiteX18" fmla="*/ 7808437 w 8229600"/>
              <a:gd name="connsiteY18" fmla="*/ 0 h 18288"/>
              <a:gd name="connsiteX19" fmla="*/ 8229600 w 8229600"/>
              <a:gd name="connsiteY19" fmla="*/ 0 h 18288"/>
              <a:gd name="connsiteX20" fmla="*/ 8229600 w 8229600"/>
              <a:gd name="connsiteY20" fmla="*/ 18288 h 18288"/>
              <a:gd name="connsiteX21" fmla="*/ 7580913 w 8229600"/>
              <a:gd name="connsiteY21" fmla="*/ 18288 h 18288"/>
              <a:gd name="connsiteX22" fmla="*/ 7096819 w 8229600"/>
              <a:gd name="connsiteY22" fmla="*/ 18288 h 18288"/>
              <a:gd name="connsiteX23" fmla="*/ 6859613 w 8229600"/>
              <a:gd name="connsiteY23" fmla="*/ 18288 h 18288"/>
              <a:gd name="connsiteX24" fmla="*/ 6375519 w 8229600"/>
              <a:gd name="connsiteY24" fmla="*/ 18288 h 18288"/>
              <a:gd name="connsiteX25" fmla="*/ 5809129 w 8229600"/>
              <a:gd name="connsiteY25" fmla="*/ 18288 h 18288"/>
              <a:gd name="connsiteX26" fmla="*/ 5325035 w 8229600"/>
              <a:gd name="connsiteY26" fmla="*/ 18288 h 18288"/>
              <a:gd name="connsiteX27" fmla="*/ 4758645 w 8229600"/>
              <a:gd name="connsiteY27" fmla="*/ 18288 h 18288"/>
              <a:gd name="connsiteX28" fmla="*/ 4192254 w 8229600"/>
              <a:gd name="connsiteY28" fmla="*/ 18288 h 18288"/>
              <a:gd name="connsiteX29" fmla="*/ 3955048 w 8229600"/>
              <a:gd name="connsiteY29" fmla="*/ 18288 h 18288"/>
              <a:gd name="connsiteX30" fmla="*/ 3635546 w 8229600"/>
              <a:gd name="connsiteY30" fmla="*/ 18288 h 18288"/>
              <a:gd name="connsiteX31" fmla="*/ 3233748 w 8229600"/>
              <a:gd name="connsiteY31" fmla="*/ 18288 h 18288"/>
              <a:gd name="connsiteX32" fmla="*/ 2749654 w 8229600"/>
              <a:gd name="connsiteY32" fmla="*/ 18288 h 18288"/>
              <a:gd name="connsiteX33" fmla="*/ 2100968 w 8229600"/>
              <a:gd name="connsiteY33" fmla="*/ 18288 h 18288"/>
              <a:gd name="connsiteX34" fmla="*/ 1534578 w 8229600"/>
              <a:gd name="connsiteY34" fmla="*/ 18288 h 18288"/>
              <a:gd name="connsiteX35" fmla="*/ 1050484 w 8229600"/>
              <a:gd name="connsiteY35" fmla="*/ 18288 h 18288"/>
              <a:gd name="connsiteX36" fmla="*/ 484093 w 8229600"/>
              <a:gd name="connsiteY36" fmla="*/ 18288 h 18288"/>
              <a:gd name="connsiteX37" fmla="*/ 0 w 8229600"/>
              <a:gd name="connsiteY37" fmla="*/ 18288 h 18288"/>
              <a:gd name="connsiteX38" fmla="*/ 0 w 8229600"/>
              <a:gd name="connsiteY38" fmla="*/ 0 h 18288"/>
              <a:gd name="connsiteX0" fmla="*/ 0 w 8229600"/>
              <a:gd name="connsiteY0" fmla="*/ 0 h 18288"/>
              <a:gd name="connsiteX1" fmla="*/ 319502 w 8229600"/>
              <a:gd name="connsiteY1" fmla="*/ 0 h 18288"/>
              <a:gd name="connsiteX2" fmla="*/ 556708 w 8229600"/>
              <a:gd name="connsiteY2" fmla="*/ 0 h 18288"/>
              <a:gd name="connsiteX3" fmla="*/ 876210 w 8229600"/>
              <a:gd name="connsiteY3" fmla="*/ 0 h 18288"/>
              <a:gd name="connsiteX4" fmla="*/ 1360304 w 8229600"/>
              <a:gd name="connsiteY4" fmla="*/ 0 h 18288"/>
              <a:gd name="connsiteX5" fmla="*/ 1926694 w 8229600"/>
              <a:gd name="connsiteY5" fmla="*/ 0 h 18288"/>
              <a:gd name="connsiteX6" fmla="*/ 2575380 w 8229600"/>
              <a:gd name="connsiteY6" fmla="*/ 0 h 18288"/>
              <a:gd name="connsiteX7" fmla="*/ 3224066 w 8229600"/>
              <a:gd name="connsiteY7" fmla="*/ 0 h 18288"/>
              <a:gd name="connsiteX8" fmla="*/ 3625865 w 8229600"/>
              <a:gd name="connsiteY8" fmla="*/ 0 h 18288"/>
              <a:gd name="connsiteX9" fmla="*/ 4192254 w 8229600"/>
              <a:gd name="connsiteY9" fmla="*/ 0 h 18288"/>
              <a:gd name="connsiteX10" fmla="*/ 4676349 w 8229600"/>
              <a:gd name="connsiteY10" fmla="*/ 0 h 18288"/>
              <a:gd name="connsiteX11" fmla="*/ 5078147 w 8229600"/>
              <a:gd name="connsiteY11" fmla="*/ 0 h 18288"/>
              <a:gd name="connsiteX12" fmla="*/ 5644537 w 8229600"/>
              <a:gd name="connsiteY12" fmla="*/ 0 h 18288"/>
              <a:gd name="connsiteX13" fmla="*/ 5881743 w 8229600"/>
              <a:gd name="connsiteY13" fmla="*/ 0 h 18288"/>
              <a:gd name="connsiteX14" fmla="*/ 6283541 w 8229600"/>
              <a:gd name="connsiteY14" fmla="*/ 0 h 18288"/>
              <a:gd name="connsiteX15" fmla="*/ 6767635 w 8229600"/>
              <a:gd name="connsiteY15" fmla="*/ 0 h 18288"/>
              <a:gd name="connsiteX16" fmla="*/ 7334026 w 8229600"/>
              <a:gd name="connsiteY16" fmla="*/ 0 h 18288"/>
              <a:gd name="connsiteX17" fmla="*/ 8229600 w 8229600"/>
              <a:gd name="connsiteY17" fmla="*/ 0 h 18288"/>
              <a:gd name="connsiteX18" fmla="*/ 8229600 w 8229600"/>
              <a:gd name="connsiteY18" fmla="*/ 18288 h 18288"/>
              <a:gd name="connsiteX19" fmla="*/ 7745506 w 8229600"/>
              <a:gd name="connsiteY19" fmla="*/ 18288 h 18288"/>
              <a:gd name="connsiteX20" fmla="*/ 7261411 w 8229600"/>
              <a:gd name="connsiteY20" fmla="*/ 18288 h 18288"/>
              <a:gd name="connsiteX21" fmla="*/ 6941909 w 8229600"/>
              <a:gd name="connsiteY21" fmla="*/ 18288 h 18288"/>
              <a:gd name="connsiteX22" fmla="*/ 6293223 w 8229600"/>
              <a:gd name="connsiteY22" fmla="*/ 18288 h 18288"/>
              <a:gd name="connsiteX23" fmla="*/ 6056017 w 8229600"/>
              <a:gd name="connsiteY23" fmla="*/ 18288 h 18288"/>
              <a:gd name="connsiteX24" fmla="*/ 5571923 w 8229600"/>
              <a:gd name="connsiteY24" fmla="*/ 18288 h 18288"/>
              <a:gd name="connsiteX25" fmla="*/ 5334716 w 8229600"/>
              <a:gd name="connsiteY25" fmla="*/ 18288 h 18288"/>
              <a:gd name="connsiteX26" fmla="*/ 5015214 w 8229600"/>
              <a:gd name="connsiteY26" fmla="*/ 18288 h 18288"/>
              <a:gd name="connsiteX27" fmla="*/ 4448825 w 8229600"/>
              <a:gd name="connsiteY27" fmla="*/ 18288 h 18288"/>
              <a:gd name="connsiteX28" fmla="*/ 3800138 w 8229600"/>
              <a:gd name="connsiteY28" fmla="*/ 18288 h 18288"/>
              <a:gd name="connsiteX29" fmla="*/ 3480636 w 8229600"/>
              <a:gd name="connsiteY29" fmla="*/ 18288 h 18288"/>
              <a:gd name="connsiteX30" fmla="*/ 2996542 w 8229600"/>
              <a:gd name="connsiteY30" fmla="*/ 18288 h 18288"/>
              <a:gd name="connsiteX31" fmla="*/ 2677040 w 8229600"/>
              <a:gd name="connsiteY31" fmla="*/ 18288 h 18288"/>
              <a:gd name="connsiteX32" fmla="*/ 2110650 w 8229600"/>
              <a:gd name="connsiteY32" fmla="*/ 18288 h 18288"/>
              <a:gd name="connsiteX33" fmla="*/ 1708852 w 8229600"/>
              <a:gd name="connsiteY33" fmla="*/ 18288 h 18288"/>
              <a:gd name="connsiteX34" fmla="*/ 1389350 w 8229600"/>
              <a:gd name="connsiteY34" fmla="*/ 18288 h 18288"/>
              <a:gd name="connsiteX35" fmla="*/ 1152144 w 8229600"/>
              <a:gd name="connsiteY35" fmla="*/ 18288 h 18288"/>
              <a:gd name="connsiteX36" fmla="*/ 668049 w 8229600"/>
              <a:gd name="connsiteY36" fmla="*/ 18288 h 18288"/>
              <a:gd name="connsiteX37" fmla="*/ 0 w 8229600"/>
              <a:gd name="connsiteY37" fmla="*/ 18288 h 18288"/>
              <a:gd name="connsiteX38" fmla="*/ 0 w 8229600"/>
              <a:gd name="connsiteY3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2238</Words>
  <Application>Microsoft Office PowerPoint</Application>
  <PresentationFormat>Widescreen</PresentationFormat>
  <Paragraphs>352</Paragraphs>
  <Slides>48</Slides>
  <Notes>1</Notes>
  <HiddenSlides>0</HiddenSlides>
  <MMClips>0</MMClips>
  <ScaleCrop>false</ScaleCrop>
  <HeadingPairs>
    <vt:vector size="6" baseType="variant">
      <vt:variant>
        <vt:lpstr>Fonts Used</vt:lpstr>
      </vt:variant>
      <vt:variant>
        <vt:i4>23</vt:i4>
      </vt:variant>
      <vt:variant>
        <vt:lpstr>Theme</vt:lpstr>
      </vt:variant>
      <vt:variant>
        <vt:i4>16</vt:i4>
      </vt:variant>
      <vt:variant>
        <vt:lpstr>Slide Titles</vt:lpstr>
      </vt:variant>
      <vt:variant>
        <vt:i4>48</vt:i4>
      </vt:variant>
    </vt:vector>
  </HeadingPairs>
  <TitlesOfParts>
    <vt:vector size="87" baseType="lpstr">
      <vt:lpstr>Algerian</vt:lpstr>
      <vt:lpstr>Aptos</vt:lpstr>
      <vt:lpstr>Aptos Display</vt:lpstr>
      <vt:lpstr>Arial</vt:lpstr>
      <vt:lpstr>Arial Black</vt:lpstr>
      <vt:lpstr>Arial Nova</vt:lpstr>
      <vt:lpstr>Baskerville Old Face</vt:lpstr>
      <vt:lpstr>Bernard MT Condensed</vt:lpstr>
      <vt:lpstr>Bierstadt</vt:lpstr>
      <vt:lpstr>Bookman Old Style</vt:lpstr>
      <vt:lpstr>Britannic Bold</vt:lpstr>
      <vt:lpstr>Calibri</vt:lpstr>
      <vt:lpstr>Calibri Light</vt:lpstr>
      <vt:lpstr>Calisto MT</vt:lpstr>
      <vt:lpstr>Georgia</vt:lpstr>
      <vt:lpstr>Gill Sans Nova</vt:lpstr>
      <vt:lpstr>Grandview Display</vt:lpstr>
      <vt:lpstr>Modern Love</vt:lpstr>
      <vt:lpstr>Rockwell</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4_Office Theme</vt:lpstr>
      <vt:lpstr>GestaltVTI</vt:lpstr>
      <vt:lpstr>7_office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SCPA HOUSE GAMES     11/21</vt:lpstr>
      <vt:lpstr>PowerPoint Presentation</vt:lpstr>
      <vt:lpstr>PowerPoint Presentation</vt:lpstr>
      <vt:lpstr>Testing in December</vt:lpstr>
      <vt:lpstr>PowerPoint Presentation</vt:lpstr>
      <vt:lpstr> Mr. Kyryliw’s US History EOC Prep Sessions</vt:lpstr>
      <vt:lpstr>PowerPoint Presentation</vt:lpstr>
      <vt:lpstr>PowerPoint Presentation</vt:lpstr>
      <vt:lpstr>All Students in Grades 6-12, if you need a graphing calculator, fill out this easy application!</vt:lpstr>
      <vt:lpstr>PowerPoint Presentation</vt:lpstr>
      <vt:lpstr>PowerPoint Presentation</vt:lpstr>
      <vt:lpstr>PowerPoint Presentation</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1</cp:revision>
  <dcterms:created xsi:type="dcterms:W3CDTF">2023-08-06T12:12:54Z</dcterms:created>
  <dcterms:modified xsi:type="dcterms:W3CDTF">2025-11-21T17:48:44Z</dcterms:modified>
</cp:coreProperties>
</file>